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303" r:id="rId3"/>
    <p:sldId id="304" r:id="rId4"/>
    <p:sldId id="305" r:id="rId5"/>
    <p:sldId id="306" r:id="rId6"/>
    <p:sldId id="307" r:id="rId7"/>
    <p:sldId id="308" r:id="rId8"/>
    <p:sldId id="309" r:id="rId9"/>
    <p:sldId id="310" r:id="rId10"/>
    <p:sldId id="311" r:id="rId11"/>
    <p:sldId id="312" r:id="rId12"/>
    <p:sldId id="291" r:id="rId13"/>
    <p:sldId id="313" r:id="rId14"/>
    <p:sldId id="292" r:id="rId15"/>
    <p:sldId id="315" r:id="rId16"/>
    <p:sldId id="293" r:id="rId17"/>
    <p:sldId id="316" r:id="rId18"/>
    <p:sldId id="294" r:id="rId19"/>
    <p:sldId id="314" r:id="rId20"/>
    <p:sldId id="302" r:id="rId21"/>
    <p:sldId id="270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1306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5f6556107617b19dccf824c66120645f.jpg"/>
          <p:cNvPicPr>
            <a:picLocks noChangeAspect="1"/>
          </p:cNvPicPr>
          <p:nvPr/>
        </p:nvPicPr>
        <p:blipFill>
          <a:blip r:embed="rId2" cstate="print"/>
          <a:srcRect b="73958"/>
          <a:stretch>
            <a:fillRect/>
          </a:stretch>
        </p:blipFill>
        <p:spPr>
          <a:xfrm>
            <a:off x="0" y="4786322"/>
            <a:ext cx="9144000" cy="2071678"/>
          </a:xfrm>
          <a:prstGeom prst="rect">
            <a:avLst/>
          </a:prstGeom>
        </p:spPr>
      </p:pic>
      <p:pic>
        <p:nvPicPr>
          <p:cNvPr id="4" name="Рисунок 3" descr="4. Кавалеры Славы 0001.jpg"/>
          <p:cNvPicPr>
            <a:picLocks noChangeAspect="1"/>
          </p:cNvPicPr>
          <p:nvPr/>
        </p:nvPicPr>
        <p:blipFill>
          <a:blip r:embed="rId3" cstate="print"/>
          <a:srcRect r="2343"/>
          <a:stretch>
            <a:fillRect/>
          </a:stretch>
        </p:blipFill>
        <p:spPr>
          <a:xfrm>
            <a:off x="-37216" y="0"/>
            <a:ext cx="9181216" cy="485776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285720" y="3929066"/>
            <a:ext cx="885828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ГЕРОИ РОДИНЫ – </a:t>
            </a:r>
          </a:p>
          <a:p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              НАШИ ЗЕМЛЯКИ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5" name="Рисунок 14" descr="0_6f519_6ec53e8a_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00100" y="5000636"/>
            <a:ext cx="1524003" cy="14508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0003-002-Geroi-Velikoj-Otechestvennoj-1 копия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75" y="0"/>
            <a:ext cx="9131525" cy="6858000"/>
          </a:xfrm>
          <a:prstGeom prst="rect">
            <a:avLst/>
          </a:prstGeom>
        </p:spPr>
      </p:pic>
      <p:pic>
        <p:nvPicPr>
          <p:cNvPr id="2" name="Рисунок 1" descr="4. Кавалеры Славы 0001.jpg"/>
          <p:cNvPicPr>
            <a:picLocks noChangeAspect="1"/>
          </p:cNvPicPr>
          <p:nvPr/>
        </p:nvPicPr>
        <p:blipFill>
          <a:blip r:embed="rId3"/>
          <a:srcRect l="396" r="2343"/>
          <a:stretch>
            <a:fillRect/>
          </a:stretch>
        </p:blipFill>
        <p:spPr>
          <a:xfrm>
            <a:off x="214282" y="1000108"/>
            <a:ext cx="8740631" cy="464347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285984" y="5786454"/>
            <a:ext cx="650085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11163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2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Орден Славы 1-й ст. первым в СССР получил   </a:t>
            </a:r>
            <a:r>
              <a:rPr lang="ru-RU" sz="2200" b="1" i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Николай Залетов </a:t>
            </a:r>
            <a:r>
              <a:rPr lang="ru-RU" sz="22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— уроженец Сердобска</a:t>
            </a:r>
            <a:endParaRPr lang="ru-RU" sz="2200" b="1" dirty="0" smtClean="0">
              <a:solidFill>
                <a:schemeClr val="tx2">
                  <a:lumMod val="20000"/>
                  <a:lumOff val="80000"/>
                </a:schemeClr>
              </a:solidFill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71472" y="357166"/>
            <a:ext cx="821571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Times New Roman" pitchFamily="18" charset="0"/>
                <a:cs typeface="Times New Roman" pitchFamily="18" charset="0"/>
              </a:rPr>
              <a:t>Полными кавалерами ордена Славы стали 49 </a:t>
            </a:r>
            <a:r>
              <a:rPr lang="ru-RU" sz="2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Times New Roman" pitchFamily="18" charset="0"/>
                <a:cs typeface="Times New Roman" pitchFamily="18" charset="0"/>
              </a:rPr>
              <a:t>пензенцев</a:t>
            </a:r>
            <a:r>
              <a:rPr lang="ru-RU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ru-RU" sz="2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7" name="Рисунок 6" descr="3011839.png"/>
          <p:cNvPicPr>
            <a:picLocks noChangeAspect="1"/>
          </p:cNvPicPr>
          <p:nvPr/>
        </p:nvPicPr>
        <p:blipFill>
          <a:blip r:embed="rId4" cstate="print"/>
          <a:srcRect r="-2503"/>
          <a:stretch>
            <a:fillRect/>
          </a:stretch>
        </p:blipFill>
        <p:spPr>
          <a:xfrm>
            <a:off x="285719" y="5000636"/>
            <a:ext cx="2305221" cy="161986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000364" y="1571612"/>
            <a:ext cx="5643602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b="1" dirty="0" smtClean="0"/>
              <a:t>22 марта 1992 г. было установлено звание Героя России</a:t>
            </a:r>
            <a:r>
              <a:rPr lang="ru-RU" sz="2400" b="1" dirty="0" smtClean="0"/>
              <a:t> </a:t>
            </a:r>
            <a:r>
              <a:rPr lang="ru-RU" sz="2400" dirty="0" smtClean="0"/>
              <a:t>— </a:t>
            </a:r>
            <a:r>
              <a:rPr lang="ru-RU" sz="2400" b="1" dirty="0" smtClean="0"/>
              <a:t>высшее звание, присваиваемое за заслуги перед государством и народом, связанные с совершением геройского подвига.</a:t>
            </a:r>
            <a:endParaRPr lang="ru-RU" sz="2200" b="1" dirty="0" smtClean="0"/>
          </a:p>
          <a:p>
            <a:pPr algn="just"/>
            <a:endParaRPr lang="ru-RU" sz="2200" b="1" dirty="0" smtClean="0"/>
          </a:p>
          <a:p>
            <a:pPr algn="just"/>
            <a:r>
              <a:rPr lang="ru-RU" sz="2200" b="1" dirty="0" smtClean="0"/>
              <a:t>Этого звания удостоены более 1000 человек, в том числе летчик-космонавт </a:t>
            </a:r>
            <a:r>
              <a:rPr lang="ru-RU" sz="2200" b="1" i="1" dirty="0" err="1" smtClean="0"/>
              <a:t>Самокутяев</a:t>
            </a:r>
            <a:r>
              <a:rPr lang="ru-RU" sz="2200" b="1" i="1" dirty="0" smtClean="0"/>
              <a:t> Александр Михайлович </a:t>
            </a:r>
            <a:r>
              <a:rPr lang="ru-RU" sz="2200" b="1" dirty="0" smtClean="0"/>
              <a:t>уроженец Пензы.</a:t>
            </a:r>
            <a:endParaRPr lang="ru-RU" sz="22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357290" y="214290"/>
            <a:ext cx="703788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Звание Героя Российской Федерации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8914" name="Picture 2" descr="https://upload.wikimedia.org/wikipedia/commons/1/18/Hero_of_the_Russian_Federation_meda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643050"/>
            <a:ext cx="1897189" cy="371477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0003-002-Geroi-Velikoj-Otechestvennoj-1 копи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475" y="0"/>
            <a:ext cx="9131525" cy="685800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350236" y="4071942"/>
            <a:ext cx="3844129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ru-RU" sz="3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</a:t>
            </a:r>
            <a:r>
              <a:rPr lang="ru-RU" sz="3200" b="1" dirty="0" smtClean="0">
                <a:solidFill>
                  <a:srgbClr val="FF0000"/>
                </a:solidFill>
              </a:rPr>
              <a:t>ГЕРАСИМОВ </a:t>
            </a:r>
          </a:p>
          <a:p>
            <a:pPr algn="r"/>
            <a:r>
              <a:rPr lang="ru-RU" sz="3200" b="1" dirty="0" smtClean="0">
                <a:solidFill>
                  <a:srgbClr val="FF0000"/>
                </a:solidFill>
              </a:rPr>
              <a:t>Дмитрий Антонович</a:t>
            </a:r>
            <a:endParaRPr lang="ru-RU" sz="3200" dirty="0" smtClean="0">
              <a:solidFill>
                <a:srgbClr val="FF000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143372" y="357166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sz="20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Родился 16 апреля 1916 года </a:t>
            </a:r>
          </a:p>
          <a:p>
            <a:pPr algn="r"/>
            <a:r>
              <a:rPr lang="ru-RU" sz="20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в селе Средняя </a:t>
            </a:r>
            <a:r>
              <a:rPr lang="ru-RU" sz="2000" b="1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Липовка</a:t>
            </a:r>
            <a:r>
              <a:rPr lang="ru-RU" sz="20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endParaRPr lang="ru-RU" sz="2000" b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211960" y="5877272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sz="20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Звание Героя Советского Союза</a:t>
            </a:r>
          </a:p>
          <a:p>
            <a:pPr algn="r"/>
            <a:r>
              <a:rPr lang="ru-RU" sz="20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присвоено 17 ноября 1943 года</a:t>
            </a:r>
            <a:endParaRPr lang="ru-RU" sz="2000" b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39552" y="5157192"/>
            <a:ext cx="3600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Пулемётчик 6-го гвардейского</a:t>
            </a:r>
          </a:p>
          <a:p>
            <a:pPr algn="ctr"/>
            <a:r>
              <a:rPr lang="ru-RU" sz="20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стрелкового полка </a:t>
            </a:r>
            <a:endParaRPr lang="ru-RU" sz="2000" b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500562" y="1571612"/>
            <a:ext cx="421196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Гвардии рядовой Д.А. Герасимов в начале ноября 1943 года на захваченном плацдарме на Керченском полуострове в районе села Маяк (ныне в черте города Керчь) с двумя автоматчиками отразил 4 контратаки врага.</a:t>
            </a:r>
            <a:endParaRPr lang="ru-RU" sz="2000" b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1026" name="Picture 2" descr="D:\Documents and Settings\UserData\Рабочий стол\5 ноября проект\проект память и гордость ы\People\gerasimov\Pictur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285728"/>
            <a:ext cx="3389506" cy="3774029"/>
          </a:xfrm>
          <a:prstGeom prst="rect">
            <a:avLst/>
          </a:prstGeom>
          <a:noFill/>
        </p:spPr>
      </p:pic>
      <p:pic>
        <p:nvPicPr>
          <p:cNvPr id="14" name="Picture 6" descr="C:\Documents and Settings\Elena\Desktop\0_b765f_fbb0f871_ori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2428868"/>
            <a:ext cx="1042988" cy="195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0003-002-Geroi-Velikoj-Otechestvennoj-1 копи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475" y="0"/>
            <a:ext cx="9131525" cy="6858000"/>
          </a:xfrm>
          <a:prstGeom prst="rect">
            <a:avLst/>
          </a:prstGeom>
        </p:spPr>
      </p:pic>
      <p:pic>
        <p:nvPicPr>
          <p:cNvPr id="1028" name="Picture 4" descr="http://waralbum.ru/wp-content/uploads/2011/05/imStalengrades-236.jpg"/>
          <p:cNvPicPr>
            <a:picLocks noChangeAspect="1" noChangeArrowheads="1"/>
          </p:cNvPicPr>
          <p:nvPr/>
        </p:nvPicPr>
        <p:blipFill>
          <a:blip r:embed="rId3"/>
          <a:srcRect l="14388" r="10041"/>
          <a:stretch>
            <a:fillRect/>
          </a:stretch>
        </p:blipFill>
        <p:spPr bwMode="auto">
          <a:xfrm>
            <a:off x="214282" y="174388"/>
            <a:ext cx="8715436" cy="6487153"/>
          </a:xfrm>
          <a:prstGeom prst="rect">
            <a:avLst/>
          </a:prstGeom>
          <a:noFill/>
        </p:spPr>
      </p:pic>
      <p:pic>
        <p:nvPicPr>
          <p:cNvPr id="19" name="Рисунок 18" descr="0_6f519_6ec53e8a_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00958" y="285728"/>
            <a:ext cx="1275678" cy="1214446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357158" y="5786454"/>
            <a:ext cx="3929090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/>
              <a:t>В том бою Герасимов уничтожив около трёх десятков гитлеровцев.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0003-002-Geroi-Velikoj-Otechestvennoj-1 копи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475" y="0"/>
            <a:ext cx="9131525" cy="685800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817164" y="4071942"/>
            <a:ext cx="3623684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ru-RU" sz="3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</a:t>
            </a:r>
            <a:r>
              <a:rPr lang="ru-RU" sz="3200" b="1" dirty="0" smtClean="0">
                <a:solidFill>
                  <a:srgbClr val="FF0000"/>
                </a:solidFill>
              </a:rPr>
              <a:t>ГУСЕВ </a:t>
            </a:r>
          </a:p>
          <a:p>
            <a:pPr algn="r"/>
            <a:r>
              <a:rPr lang="ru-RU" sz="3200" b="1" dirty="0" smtClean="0">
                <a:solidFill>
                  <a:srgbClr val="FF0000"/>
                </a:solidFill>
              </a:rPr>
              <a:t>Максим Тихонович</a:t>
            </a:r>
            <a:endParaRPr lang="ru-RU" sz="3200" dirty="0" smtClean="0">
              <a:solidFill>
                <a:srgbClr val="FF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143372" y="357166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sz="20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Родился 18 мая 1917 года </a:t>
            </a:r>
          </a:p>
          <a:p>
            <a:pPr algn="r"/>
            <a:r>
              <a:rPr lang="ru-RU" sz="20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в селе Архангельское </a:t>
            </a:r>
            <a:endParaRPr lang="ru-RU" sz="2000" b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143372" y="5786454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sz="20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Звание Героя Советского Союза </a:t>
            </a:r>
          </a:p>
          <a:p>
            <a:pPr algn="r"/>
            <a:r>
              <a:rPr lang="ru-RU" sz="20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присвоено 10 января 1944 года</a:t>
            </a:r>
            <a:endParaRPr lang="ru-RU" sz="2000" b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67544" y="5229200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Помощник начальника штаба</a:t>
            </a:r>
          </a:p>
          <a:p>
            <a:pPr algn="ctr"/>
            <a:r>
              <a:rPr lang="ru-RU" sz="20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269-го стрелкового полка </a:t>
            </a:r>
            <a:endParaRPr lang="ru-RU" sz="2000" b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2050" name="Picture 2" descr="D:\Documents and Settings\UserData\Рабочий стол\5 ноября проект\проект память и гордость ы\People\gusevM\Pictur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332656"/>
            <a:ext cx="3384376" cy="3768318"/>
          </a:xfrm>
          <a:prstGeom prst="rect">
            <a:avLst/>
          </a:prstGeom>
          <a:noFill/>
        </p:spPr>
      </p:pic>
      <p:pic>
        <p:nvPicPr>
          <p:cNvPr id="14" name="Picture 6" descr="C:\Documents and Settings\Elena\Desktop\0_b765f_fbb0f871_ori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2428868"/>
            <a:ext cx="1042988" cy="195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Прямоугольник 17"/>
          <p:cNvSpPr/>
          <p:nvPr/>
        </p:nvSpPr>
        <p:spPr>
          <a:xfrm>
            <a:off x="4572000" y="1484784"/>
            <a:ext cx="421196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Капитан Гусев в числе первых в полку с ротой автоматчиков 2 октября 1943 года форсировал Днепр в районе острова Казачий (южная окраина Киева) и захватил плацдарм на правом берегу реки. Рота вела бой с превосходящими силами врага, способствуя переправе основных сил полка. </a:t>
            </a:r>
            <a:endParaRPr lang="ru-RU" b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0003-002-Geroi-Velikoj-Otechestvennoj-1 копи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475" y="0"/>
            <a:ext cx="9131525" cy="6858000"/>
          </a:xfrm>
          <a:prstGeom prst="rect">
            <a:avLst/>
          </a:prstGeom>
        </p:spPr>
      </p:pic>
      <p:pic>
        <p:nvPicPr>
          <p:cNvPr id="19" name="Рисунок 18" descr="0_6f519_6ec53e8a_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34969" y="1142985"/>
            <a:ext cx="1275678" cy="1214446"/>
          </a:xfrm>
          <a:prstGeom prst="rect">
            <a:avLst/>
          </a:prstGeom>
        </p:spPr>
      </p:pic>
      <p:pic>
        <p:nvPicPr>
          <p:cNvPr id="2052" name="Picture 4" descr="http://www.zpg29.ru/assets/images/gaz/divers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1908" y="196429"/>
            <a:ext cx="8596372" cy="6447281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785918" y="357166"/>
            <a:ext cx="628654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solidFill>
                  <a:schemeClr val="bg1"/>
                </a:solidFill>
              </a:rPr>
              <a:t>Гусев неоднократно ходил с группой разведчиков в тыл противника. 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10" name="Рисунок 9" descr="0_6f519_6ec53e8a_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0034" y="285728"/>
            <a:ext cx="1125598" cy="10715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0003-002-Geroi-Velikoj-Otechestvennoj-1 копи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475" y="0"/>
            <a:ext cx="9131525" cy="685800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251520" y="4077072"/>
            <a:ext cx="4132092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ru-RU" sz="3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</a:t>
            </a:r>
            <a:r>
              <a:rPr lang="ru-RU" sz="3200" b="1" dirty="0" smtClean="0">
                <a:solidFill>
                  <a:srgbClr val="FF0000"/>
                </a:solidFill>
              </a:rPr>
              <a:t>ДЬЯКОНОВ </a:t>
            </a:r>
          </a:p>
          <a:p>
            <a:pPr algn="r"/>
            <a:r>
              <a:rPr lang="ru-RU" sz="3200" b="1" dirty="0" smtClean="0">
                <a:solidFill>
                  <a:srgbClr val="FF0000"/>
                </a:solidFill>
              </a:rPr>
              <a:t>Николай Максимович</a:t>
            </a:r>
            <a:endParaRPr lang="ru-RU" sz="3200" dirty="0" smtClean="0">
              <a:solidFill>
                <a:srgbClr val="FF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143372" y="357166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sz="20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Родился 15 декабря 1925 года </a:t>
            </a:r>
          </a:p>
          <a:p>
            <a:pPr algn="r"/>
            <a:r>
              <a:rPr lang="ru-RU" sz="20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в селе Александровка </a:t>
            </a:r>
            <a:endParaRPr lang="ru-RU" sz="2000" b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067944" y="5589240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sz="20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Звание Героя Советского Союза </a:t>
            </a:r>
          </a:p>
          <a:p>
            <a:pPr algn="r"/>
            <a:r>
              <a:rPr lang="ru-RU" sz="20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присвоено 24 марта 1945 года</a:t>
            </a:r>
            <a:endParaRPr lang="ru-RU" sz="2000" b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5301208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Наводчик ручного пулемёта 415-го стрелкового полка</a:t>
            </a:r>
            <a:endParaRPr lang="ru-RU" sz="2000" b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3074" name="Picture 2" descr="D:\Documents and Settings\UserData\Рабочий стол\5 ноября проект\проект память и гордость ы\People\djakonov\Pictur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476672"/>
            <a:ext cx="3240360" cy="3607964"/>
          </a:xfrm>
          <a:prstGeom prst="rect">
            <a:avLst/>
          </a:prstGeom>
          <a:noFill/>
        </p:spPr>
      </p:pic>
      <p:pic>
        <p:nvPicPr>
          <p:cNvPr id="14" name="Picture 6" descr="C:\Documents and Settings\Elena\Desktop\0_b765f_fbb0f871_ori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2428868"/>
            <a:ext cx="1042988" cy="195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Прямоугольник 14"/>
          <p:cNvSpPr/>
          <p:nvPr/>
        </p:nvSpPr>
        <p:spPr>
          <a:xfrm>
            <a:off x="4500562" y="1857364"/>
            <a:ext cx="421196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Рядовой Николай Дьяконов отличился в боях по уничтожению брестской группировки противника у населенного пункта </a:t>
            </a:r>
            <a:r>
              <a:rPr lang="ru-RU" sz="2000" b="1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Березувка</a:t>
            </a:r>
            <a:r>
              <a:rPr lang="ru-RU" sz="20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(Польша). </a:t>
            </a:r>
            <a:endParaRPr lang="ru-RU" sz="2000" b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0003-002-Geroi-Velikoj-Otechestvennoj-1 копи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475" y="0"/>
            <a:ext cx="9131525" cy="6858000"/>
          </a:xfrm>
          <a:prstGeom prst="rect">
            <a:avLst/>
          </a:prstGeom>
        </p:spPr>
      </p:pic>
      <p:pic>
        <p:nvPicPr>
          <p:cNvPr id="17" name="Рисунок 6" descr="141.jpg"/>
          <p:cNvPicPr>
            <a:picLocks noChangeAspect="1"/>
          </p:cNvPicPr>
          <p:nvPr/>
        </p:nvPicPr>
        <p:blipFill>
          <a:blip r:embed="rId3"/>
          <a:srcRect l="9196" r="10369"/>
          <a:stretch>
            <a:fillRect/>
          </a:stretch>
        </p:blipFill>
        <p:spPr bwMode="auto">
          <a:xfrm>
            <a:off x="204760" y="188911"/>
            <a:ext cx="8724958" cy="6489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Прямоугольник 17"/>
          <p:cNvSpPr/>
          <p:nvPr/>
        </p:nvSpPr>
        <p:spPr>
          <a:xfrm>
            <a:off x="2643174" y="285728"/>
            <a:ext cx="61436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dirty="0" smtClean="0">
                <a:solidFill>
                  <a:schemeClr val="bg1"/>
                </a:solidFill>
              </a:rPr>
              <a:t>28-29 июля 1944 года Николай Дьяконов участвовал в отражении 15 контратак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19" name="Рисунок 18" descr="0_6f519_6ec53e8a_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34969" y="1142985"/>
            <a:ext cx="1275678" cy="12144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0003-002-Geroi-Velikoj-Otechestvennoj-1 копи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475" y="0"/>
            <a:ext cx="9131525" cy="685800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611560" y="4077072"/>
            <a:ext cx="3783407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ru-RU" sz="3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</a:t>
            </a:r>
            <a:r>
              <a:rPr lang="ru-RU" sz="3200" b="1" dirty="0" smtClean="0">
                <a:solidFill>
                  <a:srgbClr val="FF0000"/>
                </a:solidFill>
              </a:rPr>
              <a:t>КУРАКИН </a:t>
            </a:r>
          </a:p>
          <a:p>
            <a:pPr algn="r"/>
            <a:r>
              <a:rPr lang="ru-RU" sz="3200" b="1" dirty="0" smtClean="0">
                <a:solidFill>
                  <a:srgbClr val="FF0000"/>
                </a:solidFill>
              </a:rPr>
              <a:t>Гаврила Гаврилович</a:t>
            </a:r>
            <a:endParaRPr lang="ru-RU" sz="3200" dirty="0" smtClean="0">
              <a:solidFill>
                <a:srgbClr val="FF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571868" y="332656"/>
            <a:ext cx="527248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Родился в 1919 году в селе Нижняя </a:t>
            </a:r>
            <a:r>
              <a:rPr lang="ru-RU" sz="2000" b="1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Липовка</a:t>
            </a:r>
            <a:r>
              <a:rPr lang="ru-RU" sz="20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endParaRPr lang="ru-RU" sz="2000" b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4098" name="Picture 2" descr="D:\Documents and Settings\UserData\Рабочий стол\5 ноября проект\проект память и гордость ы\People\kurakin\Pictur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548680"/>
            <a:ext cx="3216614" cy="3581524"/>
          </a:xfrm>
          <a:prstGeom prst="rect">
            <a:avLst/>
          </a:prstGeom>
          <a:noFill/>
        </p:spPr>
      </p:pic>
      <p:pic>
        <p:nvPicPr>
          <p:cNvPr id="14" name="Picture 6" descr="C:\Documents and Settings\Elena\Desktop\0_b765f_fbb0f871_ori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2428868"/>
            <a:ext cx="1042988" cy="195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4211960" y="5805264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sz="20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Звание Героя Советского Союза </a:t>
            </a:r>
          </a:p>
          <a:p>
            <a:pPr algn="r"/>
            <a:r>
              <a:rPr lang="ru-RU" sz="20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присвоено 27 июня 1945 года</a:t>
            </a:r>
            <a:endParaRPr lang="ru-RU" sz="2000" b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79512" y="5229200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Командир расчёта </a:t>
            </a:r>
          </a:p>
          <a:p>
            <a:pPr algn="ctr"/>
            <a:r>
              <a:rPr lang="ru-RU" sz="20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станкового пулемёта 5 гвардейского кавалерийского полка</a:t>
            </a:r>
            <a:endParaRPr lang="ru-RU" sz="2000" b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572000" y="1844824"/>
            <a:ext cx="413995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Гвардии сержант Гаврила Куракин одним из первых 24 января 1945 года преодолел Одер в районе 2 километров севернее города </a:t>
            </a:r>
            <a:r>
              <a:rPr lang="ru-RU" sz="2000" b="1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Кендзежина</a:t>
            </a:r>
            <a:r>
              <a:rPr lang="ru-RU" sz="20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(Польша).</a:t>
            </a:r>
            <a:endParaRPr lang="ru-RU" sz="2000" b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0003-002-Geroi-Velikoj-Otechestvennoj-1 копи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475" y="0"/>
            <a:ext cx="9131525" cy="6858000"/>
          </a:xfrm>
          <a:prstGeom prst="rect">
            <a:avLst/>
          </a:prstGeom>
        </p:spPr>
      </p:pic>
      <p:pic>
        <p:nvPicPr>
          <p:cNvPr id="1026" name="Picture 2" descr="C:\Users\1\Desktop\fa5f3a20997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14290"/>
            <a:ext cx="8572560" cy="6417990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1928794" y="357166"/>
            <a:ext cx="507209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/>
              <a:t>Гаврила Куракин огнём обеспечивал переправу эскадрона.</a:t>
            </a:r>
            <a:endParaRPr lang="ru-RU" sz="2400" b="1" dirty="0"/>
          </a:p>
        </p:txBody>
      </p:sp>
      <p:pic>
        <p:nvPicPr>
          <p:cNvPr id="16" name="Рисунок 15" descr="0_6f519_6ec53e8a_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5720" y="285728"/>
            <a:ext cx="1524003" cy="14508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714744" y="1928802"/>
            <a:ext cx="492922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b="1" dirty="0" smtClean="0"/>
              <a:t>Первый по времени учреждения российский орден, высшая награда Российской империи до 1917 года. </a:t>
            </a:r>
          </a:p>
          <a:p>
            <a:pPr algn="just"/>
            <a:endParaRPr lang="ru-RU" sz="2200" b="1" dirty="0" smtClean="0"/>
          </a:p>
          <a:p>
            <a:pPr algn="just"/>
            <a:r>
              <a:rPr lang="ru-RU" sz="2200" b="1" dirty="0" smtClean="0"/>
              <a:t>Первым кавалером ордена стал дипломат Фёдор  Головин  в 1699 году, который имел вотчину в с. </a:t>
            </a:r>
            <a:r>
              <a:rPr lang="ru-RU" sz="2200" b="1" dirty="0" err="1" smtClean="0"/>
              <a:t>Ломовка</a:t>
            </a:r>
            <a:r>
              <a:rPr lang="ru-RU" sz="2200" b="1" dirty="0" smtClean="0"/>
              <a:t> Пензенской губернии.</a:t>
            </a:r>
          </a:p>
          <a:p>
            <a:pPr algn="just"/>
            <a:endParaRPr lang="ru-RU" sz="2200" b="1" dirty="0" smtClean="0"/>
          </a:p>
          <a:p>
            <a:pPr algn="just"/>
            <a:r>
              <a:rPr lang="ru-RU" sz="2200" b="1" dirty="0" smtClean="0"/>
              <a:t>В 1998 году орден был восстановлен как высшая награда Российской Федерации.</a:t>
            </a:r>
            <a:endParaRPr lang="ru-RU" sz="2200" b="1" dirty="0"/>
          </a:p>
        </p:txBody>
      </p:sp>
      <p:pic>
        <p:nvPicPr>
          <p:cNvPr id="8" name="Рисунок 7" descr="orden-11-1-AndreiPervozvan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1714488"/>
            <a:ext cx="3381911" cy="3857652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785786" y="285728"/>
            <a:ext cx="7736092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Императорский орден </a:t>
            </a:r>
          </a:p>
          <a:p>
            <a:pPr algn="ctr"/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Святого апостола Андрея Первозванного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0003-002-Geroi-Velikoj-Otechestvennoj-1 копи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475" y="0"/>
            <a:ext cx="9131525" cy="685800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755576" y="4077072"/>
            <a:ext cx="3385093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ru-RU" sz="3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</a:t>
            </a:r>
            <a:r>
              <a:rPr lang="ru-RU" sz="3200" b="1" dirty="0" smtClean="0">
                <a:solidFill>
                  <a:srgbClr val="FF0000"/>
                </a:solidFill>
              </a:rPr>
              <a:t>МАКЕЕВ </a:t>
            </a:r>
          </a:p>
          <a:p>
            <a:pPr algn="r"/>
            <a:r>
              <a:rPr lang="ru-RU" sz="3200" b="1" dirty="0" smtClean="0">
                <a:solidFill>
                  <a:srgbClr val="FF0000"/>
                </a:solidFill>
              </a:rPr>
              <a:t>Виктор Ефимович</a:t>
            </a:r>
            <a:endParaRPr lang="ru-RU" sz="3200" dirty="0" smtClean="0">
              <a:solidFill>
                <a:srgbClr val="FF000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341202" y="332656"/>
            <a:ext cx="334931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20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Родился 13 марта 1923 года </a:t>
            </a:r>
          </a:p>
          <a:p>
            <a:pPr algn="r"/>
            <a:r>
              <a:rPr lang="ru-RU" sz="20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в селе Вязовка </a:t>
            </a:r>
            <a:endParaRPr lang="ru-RU" sz="2000" b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000496" y="5786454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sz="20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Звание Героя Советского Союза </a:t>
            </a:r>
          </a:p>
          <a:p>
            <a:pPr algn="r"/>
            <a:r>
              <a:rPr lang="ru-RU" sz="20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присвоено 27 июня 1945 года</a:t>
            </a:r>
            <a:endParaRPr lang="ru-RU" sz="2000" b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79512" y="5229200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Командир САУ 8-й самоходной артиллерийской бригады </a:t>
            </a:r>
            <a:endParaRPr lang="ru-RU" sz="2000" b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357686" y="1340768"/>
            <a:ext cx="435771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Лейтенант Виктор Макеев в числе первых в дивизионе 25 января 1945 года форсировал Одер в районе местечка </a:t>
            </a:r>
            <a:r>
              <a:rPr lang="ru-RU" sz="2000" b="1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Эйзенау</a:t>
            </a:r>
            <a:r>
              <a:rPr lang="ru-RU" sz="20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(Польша), участвовал в отражении контратак противника, поддержанных 10 танками и 10 БТР. Врагу был нанесён значительный урон в живой силе и боевой технике. Плацдарм был удержан до подхода главных сил.</a:t>
            </a:r>
            <a:endParaRPr lang="ru-RU" sz="2000" b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5122" name="Picture 2" descr="D:\Documents and Settings\UserData\Рабочий стол\5 ноября проект\проект память и гордость ы\People\makeev\Pictur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332656"/>
            <a:ext cx="3240360" cy="3607964"/>
          </a:xfrm>
          <a:prstGeom prst="rect">
            <a:avLst/>
          </a:prstGeom>
          <a:noFill/>
        </p:spPr>
      </p:pic>
      <p:pic>
        <p:nvPicPr>
          <p:cNvPr id="14" name="Picture 6" descr="C:\Documents and Settings\Elena\Desktop\0_b765f_fbb0f871_ori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2428868"/>
            <a:ext cx="1042988" cy="195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5f6556107617b19dccf824c66120645f.jpg"/>
          <p:cNvPicPr>
            <a:picLocks noChangeAspect="1"/>
          </p:cNvPicPr>
          <p:nvPr/>
        </p:nvPicPr>
        <p:blipFill>
          <a:blip r:embed="rId2" cstate="print"/>
          <a:srcRect b="73958"/>
          <a:stretch>
            <a:fillRect/>
          </a:stretch>
        </p:blipFill>
        <p:spPr>
          <a:xfrm>
            <a:off x="0" y="4786322"/>
            <a:ext cx="9144000" cy="2071678"/>
          </a:xfrm>
          <a:prstGeom prst="rect">
            <a:avLst/>
          </a:prstGeom>
        </p:spPr>
      </p:pic>
      <p:pic>
        <p:nvPicPr>
          <p:cNvPr id="4" name="Содержимое 3" descr="IMG_6218.jpg_Thumbnail0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096000"/>
          </a:xfrm>
        </p:spPr>
      </p:pic>
      <p:pic>
        <p:nvPicPr>
          <p:cNvPr id="6" name="Рисунок 5" descr="3beeab85046ca201d73bb9d129bcfc3f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69380" y="5000636"/>
            <a:ext cx="2674620" cy="222504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642910" y="6143644"/>
            <a:ext cx="541808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МЫ ПОМНИМ И ГОРДИМСЯ</a:t>
            </a:r>
            <a:endParaRPr lang="ru-RU" sz="3200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357554" y="1010245"/>
            <a:ext cx="535785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b="1" dirty="0" smtClean="0"/>
              <a:t>Императорский Военный орден Святого Великомученика и Победоносца Георгия  (Орден Святого Георгия). </a:t>
            </a:r>
          </a:p>
          <a:p>
            <a:pPr algn="just"/>
            <a:endParaRPr lang="ru-RU" sz="2200" b="1" dirty="0" smtClean="0"/>
          </a:p>
          <a:p>
            <a:pPr algn="just"/>
            <a:r>
              <a:rPr lang="ru-RU" sz="2200" b="1" dirty="0" smtClean="0"/>
              <a:t>Утвержден 26 ноября 1769 года. Восстановлен Указом Президента РФ 8 августа 2000 г. На мраморных плитах Георгиевского зала Московского Кремля высечено 11 тысяч имен награжденных. </a:t>
            </a:r>
          </a:p>
          <a:p>
            <a:pPr algn="just"/>
            <a:r>
              <a:rPr lang="ru-RU" sz="2200" b="1" dirty="0" smtClean="0"/>
              <a:t>Орден имел 4 степени</a:t>
            </a:r>
          </a:p>
          <a:p>
            <a:pPr algn="just"/>
            <a:r>
              <a:rPr lang="ru-RU" sz="2200" b="1" dirty="0" smtClean="0"/>
              <a:t>Полных Георгиевских кавалеров - 4 (все фельдмаршалы)</a:t>
            </a:r>
          </a:p>
          <a:p>
            <a:pPr algn="just"/>
            <a:r>
              <a:rPr lang="ru-RU" sz="2200" b="1" dirty="0" smtClean="0"/>
              <a:t>Трижды Георгиевских кавалеров - 3 полководца.</a:t>
            </a:r>
          </a:p>
          <a:p>
            <a:pPr algn="just"/>
            <a:r>
              <a:rPr lang="ru-RU" sz="2200" b="1" dirty="0" smtClean="0"/>
              <a:t>Кавалеров 3-й ст. -  выявлено 6 </a:t>
            </a:r>
            <a:r>
              <a:rPr lang="ru-RU" sz="2200" b="1" dirty="0" err="1" smtClean="0"/>
              <a:t>пензенцев</a:t>
            </a:r>
            <a:endParaRPr lang="ru-RU" sz="2200" b="1" dirty="0" smtClean="0"/>
          </a:p>
          <a:p>
            <a:pPr algn="just"/>
            <a:r>
              <a:rPr lang="ru-RU" sz="2200" b="1" dirty="0" smtClean="0"/>
              <a:t>Кавалеров 4-й </a:t>
            </a:r>
            <a:r>
              <a:rPr lang="ru-RU" sz="2200" b="1" dirty="0" err="1" smtClean="0"/>
              <a:t>ст</a:t>
            </a:r>
            <a:r>
              <a:rPr lang="ru-RU" sz="2200" b="1" dirty="0" smtClean="0"/>
              <a:t> - выявлено 57 </a:t>
            </a:r>
            <a:r>
              <a:rPr lang="ru-RU" sz="2200" b="1" dirty="0" err="1" smtClean="0"/>
              <a:t>пензенцев</a:t>
            </a:r>
            <a:endParaRPr lang="ru-RU" sz="2200" b="1" dirty="0"/>
          </a:p>
        </p:txBody>
      </p:sp>
      <p:pic>
        <p:nvPicPr>
          <p:cNvPr id="1026" name="Picture 2" descr="Знак ордена Св. Георгия 4-й ст. 1850-е год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143116"/>
            <a:ext cx="2357454" cy="264035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643042" y="214290"/>
            <a:ext cx="562666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kumimoji="0" lang="ru-RU" sz="3200" b="1" i="0" u="none" strike="noStrike" cap="non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Times New Roman" pitchFamily="18" charset="0"/>
                <a:cs typeface="Arial" pitchFamily="34" charset="0"/>
              </a:rPr>
              <a:t>Первая Георгиевская награда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sabregeorg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85720" y="0"/>
            <a:ext cx="609776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kumimoji="0" lang="ru-RU" sz="3200" b="1" i="0" u="none" strike="noStrike" cap="non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Times New Roman" pitchFamily="18" charset="0"/>
                <a:cs typeface="Times New Roman" pitchFamily="18" charset="0"/>
              </a:rPr>
              <a:t>Золотое оружие «За храбрость»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857620" y="4714884"/>
            <a:ext cx="492922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chemeClr val="bg1"/>
                </a:solidFill>
                <a:latin typeface="Monotype Corsiva" pitchFamily="66" charset="0"/>
              </a:rPr>
              <a:t>«Жалуется оно генералам, штаб- и обер-офицерам за выдающиеся воинские подвиги, требующие несомненного самопожертвования». За время первой мировой войны золотое Георгиевское оружие с надписью</a:t>
            </a:r>
            <a:r>
              <a:rPr lang="ru-RU" sz="2000" b="1" baseline="-250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000" b="1" dirty="0" smtClean="0">
                <a:solidFill>
                  <a:schemeClr val="bg1"/>
                </a:solidFill>
                <a:latin typeface="Monotype Corsiva" pitchFamily="66" charset="0"/>
              </a:rPr>
              <a:t>«За храбрость» получили 8 </a:t>
            </a:r>
            <a:r>
              <a:rPr lang="ru-RU" sz="2000" b="1" dirty="0" err="1" smtClean="0">
                <a:solidFill>
                  <a:schemeClr val="bg1"/>
                </a:solidFill>
                <a:latin typeface="Monotype Corsiva" pitchFamily="66" charset="0"/>
              </a:rPr>
              <a:t>пензенцев</a:t>
            </a:r>
            <a:endParaRPr lang="ru-RU" sz="2000" b="1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57158" y="571480"/>
            <a:ext cx="535785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bg1"/>
                </a:solidFill>
                <a:latin typeface="Monotype Corsiva" pitchFamily="66" charset="0"/>
              </a:rPr>
              <a:t>Наградное оружие в Российской империи в 1807-1917 гг., причисленное к статусу государственного</a:t>
            </a:r>
            <a:r>
              <a:rPr lang="ru-RU" b="1" baseline="300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b="1" dirty="0" smtClean="0">
                <a:solidFill>
                  <a:schemeClr val="bg1"/>
                </a:solidFill>
                <a:latin typeface="Monotype Corsiva" pitchFamily="66" charset="0"/>
              </a:rPr>
              <a:t>ордена. В 1913 г. официально введено как</a:t>
            </a:r>
            <a:r>
              <a:rPr lang="ru-RU" b="1" baseline="300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b="1" dirty="0" smtClean="0">
                <a:solidFill>
                  <a:schemeClr val="bg1"/>
                </a:solidFill>
                <a:latin typeface="Monotype Corsiva" pitchFamily="66" charset="0"/>
              </a:rPr>
              <a:t>Георгиевское оружие. </a:t>
            </a:r>
            <a:endParaRPr lang="ru-RU" dirty="0">
              <a:latin typeface="Monotype Corsiva" pitchFamily="66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00166" y="214290"/>
            <a:ext cx="5982985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Знак отличия военного ордена </a:t>
            </a:r>
          </a:p>
          <a:p>
            <a:pPr algn="ctr"/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(Георгиевский крест)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7890" name="Picture 2" descr="https://upload.wikimedia.org/wikipedia/commons/thumb/3/39/George-Cross-3-_st.jpg/640px-George-Cross-3-_s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857364"/>
            <a:ext cx="2643206" cy="3097507"/>
          </a:xfrm>
          <a:prstGeom prst="rect">
            <a:avLst/>
          </a:prstGeom>
          <a:noFill/>
        </p:spPr>
      </p:pic>
      <p:sp>
        <p:nvSpPr>
          <p:cNvPr id="37895" name="Rectangle 7"/>
          <p:cNvSpPr>
            <a:spLocks noChangeArrowheads="1"/>
          </p:cNvSpPr>
          <p:nvPr/>
        </p:nvSpPr>
        <p:spPr bwMode="auto">
          <a:xfrm>
            <a:off x="3214678" y="1571612"/>
            <a:ext cx="5429288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111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Для награждения нижних чинов (солдат и унтер-офицеров) за выдающуюся храбрость в бою против неприятеля в 1807 г. был установлен, Знак отличия Военного ордена в форме Георгиевского креста. </a:t>
            </a:r>
          </a:p>
          <a:p>
            <a:pPr lvl="0" indent="411163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B статуте 1913 г. закреплено официальное название Георгиевский крест. При учреждении солдатский крест степеней не имел. В марте 1856 г. царским указом введены 4 степени, награждение которыми производилось последовательно. С 1914 до 1917 гг. было вручено (то есть в основном за подвиги в Первой мировой войне) 1 млн. 589 тыс. крестов разных степе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 Narrow" pitchFamily="34" charset="0"/>
              </a:rPr>
              <a:t>ней.</a:t>
            </a:r>
            <a:r>
              <a:rPr lang="ru-RU" sz="2000" dirty="0" smtClean="0"/>
              <a:t> </a:t>
            </a:r>
          </a:p>
          <a:p>
            <a:pPr lvl="0" indent="411163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/>
              <a:t>Удалось выявить 14 полных Георгиевских </a:t>
            </a:r>
            <a:r>
              <a:rPr lang="ru-RU" sz="2000" b="1" dirty="0" err="1" smtClean="0"/>
              <a:t>кавалеров-пензенцев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Times New Roman" pitchFamily="18" charset="0"/>
              <a:cs typeface="Arial Narrow" pitchFamily="34" charset="0"/>
            </a:endParaRPr>
          </a:p>
          <a:p>
            <a:pPr marL="0" marR="0" lvl="0" indent="4111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2_429.jpg"/>
          <p:cNvPicPr>
            <a:picLocks noChangeAspect="1"/>
          </p:cNvPicPr>
          <p:nvPr/>
        </p:nvPicPr>
        <p:blipFill>
          <a:blip r:embed="rId2"/>
          <a:srcRect l="4478" t="6250"/>
          <a:stretch>
            <a:fillRect/>
          </a:stretch>
        </p:blipFill>
        <p:spPr>
          <a:xfrm>
            <a:off x="-172807" y="1"/>
            <a:ext cx="9316807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4282" y="500042"/>
            <a:ext cx="857256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800" b="1" dirty="0" smtClean="0">
                <a:solidFill>
                  <a:schemeClr val="bg1"/>
                </a:solidFill>
                <a:latin typeface="Segoe Print" pitchFamily="2" charset="0"/>
                <a:cs typeface="Myriad Arabic" pitchFamily="50" charset="-78"/>
              </a:rPr>
              <a:t>Более 280 уроженцев </a:t>
            </a:r>
          </a:p>
          <a:p>
            <a:r>
              <a:rPr lang="ru-RU" sz="3800" b="1" dirty="0" smtClean="0">
                <a:solidFill>
                  <a:schemeClr val="bg1"/>
                </a:solidFill>
                <a:latin typeface="Segoe Print" pitchFamily="2" charset="0"/>
                <a:cs typeface="Myriad Arabic" pitchFamily="50" charset="-78"/>
              </a:rPr>
              <a:t>Пензенской области удостоены </a:t>
            </a:r>
          </a:p>
          <a:p>
            <a:r>
              <a:rPr lang="ru-RU" sz="3800" b="1" dirty="0" smtClean="0">
                <a:solidFill>
                  <a:schemeClr val="bg1"/>
                </a:solidFill>
                <a:latin typeface="Segoe Print" pitchFamily="2" charset="0"/>
                <a:cs typeface="Myriad Arabic" pitchFamily="50" charset="-78"/>
              </a:rPr>
              <a:t>звания Герой Советского Союза</a:t>
            </a:r>
            <a:endParaRPr lang="ru-RU" sz="3800" b="1" dirty="0">
              <a:solidFill>
                <a:schemeClr val="bg1"/>
              </a:solidFill>
              <a:latin typeface="Segoe Print" pitchFamily="2" charset="0"/>
              <a:cs typeface="Myriad Arabic" pitchFamily="50" charset="-78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000364" y="1214422"/>
            <a:ext cx="5643602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b="1" dirty="0" smtClean="0"/>
              <a:t>16 апреля 1934 г. ЦИК СССР учредил почетное звание Героя Советского Союза - высшую степень отличия для лиц, которые имеют выдающиеся заслуги, связанные с совершением героиче­ского подвига.</a:t>
            </a:r>
          </a:p>
          <a:p>
            <a:pPr algn="just"/>
            <a:r>
              <a:rPr lang="ru-RU" sz="2200" b="1" dirty="0" smtClean="0"/>
              <a:t>Указом Президиума Верховного Совета СССР от 1 августа 1939 г. для Героев Советского Союза учреждена медаль «Золотая Звезда», которая вместе </a:t>
            </a:r>
            <a:r>
              <a:rPr lang="ru-RU" sz="2200" b="1" dirty="0" err="1" smtClean="0"/>
              <a:t>c</a:t>
            </a:r>
            <a:r>
              <a:rPr lang="ru-RU" sz="2200" b="1" dirty="0" smtClean="0"/>
              <a:t> орденом Ленина вручалась награжденным.</a:t>
            </a:r>
          </a:p>
          <a:p>
            <a:pPr algn="just"/>
            <a:endParaRPr lang="ru-RU" sz="2200" b="1" dirty="0" smtClean="0"/>
          </a:p>
          <a:p>
            <a:pPr algn="just"/>
            <a:r>
              <a:rPr lang="ru-RU" sz="2200" b="1" dirty="0" smtClean="0"/>
              <a:t>Память о Героях Советского Союза и Георгиевских кавалерах, связанных с Пензенским краем, увековечена в названиях населенных пунктов.</a:t>
            </a:r>
            <a:endParaRPr lang="ru-RU" sz="2200" b="1" dirty="0"/>
          </a:p>
        </p:txBody>
      </p:sp>
      <p:pic>
        <p:nvPicPr>
          <p:cNvPr id="3" name="Picture 6" descr="C:\Documents and Settings\Elena\Desktop\0_b765f_fbb0f871_ori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2000240"/>
            <a:ext cx="1714512" cy="3215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357290" y="214290"/>
            <a:ext cx="609192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Звание Героя Советского Союза 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5f6556107617b19dccf824c66120645f.jpg"/>
          <p:cNvPicPr>
            <a:picLocks noChangeAspect="1"/>
          </p:cNvPicPr>
          <p:nvPr/>
        </p:nvPicPr>
        <p:blipFill>
          <a:blip r:embed="rId2"/>
          <a:srcRect b="73958"/>
          <a:stretch>
            <a:fillRect/>
          </a:stretch>
        </p:blipFill>
        <p:spPr>
          <a:xfrm>
            <a:off x="0" y="4786322"/>
            <a:ext cx="9144000" cy="2071678"/>
          </a:xfrm>
          <a:prstGeom prst="rect">
            <a:avLst/>
          </a:prstGeom>
        </p:spPr>
      </p:pic>
      <p:pic>
        <p:nvPicPr>
          <p:cNvPr id="4" name="Рисунок 3" descr="ссмсм копия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14087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357290" y="6143644"/>
            <a:ext cx="566366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ГЕРОЕВ ИМЕНА ПОСЁЛКИ ОБРЕЛИ</a:t>
            </a:r>
            <a:endParaRPr lang="ru-RU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3011839.png"/>
          <p:cNvPicPr>
            <a:picLocks noChangeAspect="1"/>
          </p:cNvPicPr>
          <p:nvPr/>
        </p:nvPicPr>
        <p:blipFill>
          <a:blip r:embed="rId2"/>
          <a:srcRect r="-2503"/>
          <a:stretch>
            <a:fillRect/>
          </a:stretch>
        </p:blipFill>
        <p:spPr>
          <a:xfrm>
            <a:off x="0" y="2071678"/>
            <a:ext cx="3714776" cy="261035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285984" y="214290"/>
            <a:ext cx="471173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Кавалёры ордена Славы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3643306" y="1643050"/>
            <a:ext cx="5072066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111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8 ноября 1943 года в СССР был учрежден </a:t>
            </a:r>
            <a:r>
              <a:rPr kumimoji="0" lang="ru-RU" sz="2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трехстепенный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(1, 2 и 3 ст.) орден Славы для награждения лиц рядового и сержантского состава. При его введении было решено обратиться к славным боевым традициям прошлого - к знакам отличия военного ордена - Георгиевским крестам.</a:t>
            </a:r>
            <a:r>
              <a:rPr kumimoji="0" lang="ru-RU" sz="22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Преемственность вводимой новой награды подчёркивалась прежде всего - тем, что для ордена Славы была взята георгиевская лента.</a:t>
            </a:r>
            <a:endParaRPr kumimoji="0" lang="ru-RU" sz="2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1594</TotalTime>
  <Words>839</Words>
  <Application>Microsoft Office PowerPoint</Application>
  <PresentationFormat>Экран (4:3)</PresentationFormat>
  <Paragraphs>90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9" baseType="lpstr">
      <vt:lpstr>Arial</vt:lpstr>
      <vt:lpstr>Arial Narrow</vt:lpstr>
      <vt:lpstr>Calibri</vt:lpstr>
      <vt:lpstr>Monotype Corsiva</vt:lpstr>
      <vt:lpstr>Myriad Arabic</vt:lpstr>
      <vt:lpstr>Segoe Print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ПК</dc:creator>
  <cp:lastModifiedBy>ПК</cp:lastModifiedBy>
  <cp:revision>182</cp:revision>
  <dcterms:modified xsi:type="dcterms:W3CDTF">2023-04-13T09:51:54Z</dcterms:modified>
</cp:coreProperties>
</file>