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291" r:id="rId13"/>
    <p:sldId id="313" r:id="rId14"/>
    <p:sldId id="292" r:id="rId15"/>
    <p:sldId id="315" r:id="rId16"/>
    <p:sldId id="293" r:id="rId17"/>
    <p:sldId id="316" r:id="rId18"/>
    <p:sldId id="294" r:id="rId19"/>
    <p:sldId id="314" r:id="rId20"/>
    <p:sldId id="302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5f6556107617b19dccf824c66120645f.jpg"/>
          <p:cNvPicPr>
            <a:picLocks noChangeAspect="1"/>
          </p:cNvPicPr>
          <p:nvPr/>
        </p:nvPicPr>
        <p:blipFill>
          <a:blip r:embed="rId2" cstate="print"/>
          <a:srcRect b="73958"/>
          <a:stretch>
            <a:fillRect/>
          </a:stretch>
        </p:blipFill>
        <p:spPr>
          <a:xfrm>
            <a:off x="0" y="4786322"/>
            <a:ext cx="9144000" cy="2071678"/>
          </a:xfrm>
          <a:prstGeom prst="rect">
            <a:avLst/>
          </a:prstGeom>
        </p:spPr>
      </p:pic>
      <p:pic>
        <p:nvPicPr>
          <p:cNvPr id="4" name="Рисунок 3" descr="4. Кавалеры Славы 0001.jpg"/>
          <p:cNvPicPr>
            <a:picLocks noChangeAspect="1"/>
          </p:cNvPicPr>
          <p:nvPr/>
        </p:nvPicPr>
        <p:blipFill>
          <a:blip r:embed="rId3" cstate="print"/>
          <a:srcRect r="2343"/>
          <a:stretch>
            <a:fillRect/>
          </a:stretch>
        </p:blipFill>
        <p:spPr>
          <a:xfrm>
            <a:off x="-37216" y="0"/>
            <a:ext cx="9181216" cy="485776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5720" y="3929066"/>
            <a:ext cx="88582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ГЕРОИ РОДИНЫ – </a:t>
            </a:r>
          </a:p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НАШИ ЗЕМЛЯКИ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" name="Рисунок 14" descr="0_6f519_6ec53e8a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5000636"/>
            <a:ext cx="1524003" cy="1450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pic>
        <p:nvPicPr>
          <p:cNvPr id="2" name="Рисунок 1" descr="4. Кавалеры Славы 0001.jpg"/>
          <p:cNvPicPr>
            <a:picLocks noChangeAspect="1"/>
          </p:cNvPicPr>
          <p:nvPr/>
        </p:nvPicPr>
        <p:blipFill>
          <a:blip r:embed="rId3"/>
          <a:srcRect l="396" r="2343"/>
          <a:stretch>
            <a:fillRect/>
          </a:stretch>
        </p:blipFill>
        <p:spPr>
          <a:xfrm>
            <a:off x="214282" y="1000108"/>
            <a:ext cx="8740631" cy="46434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5984" y="5786454"/>
            <a:ext cx="65008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111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Орден Славы 1-й ст. первым в СССР получил   </a:t>
            </a:r>
            <a:r>
              <a:rPr lang="ru-RU" sz="2200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Николай Залетов </a:t>
            </a:r>
            <a:r>
              <a:rPr lang="ru-RU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— уроженец Сердобска</a:t>
            </a:r>
            <a:endParaRPr lang="ru-RU" sz="2200" b="1" dirty="0" smtClean="0">
              <a:solidFill>
                <a:schemeClr val="tx2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57166"/>
            <a:ext cx="82157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Полными кавалерами ордена Славы стали 49 </a:t>
            </a:r>
            <a:r>
              <a:rPr lang="ru-RU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пензенцев</a:t>
            </a:r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3011839.png"/>
          <p:cNvPicPr>
            <a:picLocks noChangeAspect="1"/>
          </p:cNvPicPr>
          <p:nvPr/>
        </p:nvPicPr>
        <p:blipFill>
          <a:blip r:embed="rId4" cstate="print"/>
          <a:srcRect r="-2503"/>
          <a:stretch>
            <a:fillRect/>
          </a:stretch>
        </p:blipFill>
        <p:spPr>
          <a:xfrm>
            <a:off x="285719" y="5000636"/>
            <a:ext cx="2305221" cy="16198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00364" y="1571612"/>
            <a:ext cx="564360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22 марта 1992 г. было установлено звание Героя России</a:t>
            </a:r>
            <a:r>
              <a:rPr lang="ru-RU" sz="2400" b="1" dirty="0" smtClean="0"/>
              <a:t> </a:t>
            </a:r>
            <a:r>
              <a:rPr lang="ru-RU" sz="2400" dirty="0" smtClean="0"/>
              <a:t>— </a:t>
            </a:r>
            <a:r>
              <a:rPr lang="ru-RU" sz="2400" b="1" dirty="0" smtClean="0"/>
              <a:t>высшее звание, присваиваемое за заслуги перед государством и народом, связанные с совершением геройского подвига.</a:t>
            </a:r>
            <a:endParaRPr lang="ru-RU" sz="2200" b="1" dirty="0" smtClean="0"/>
          </a:p>
          <a:p>
            <a:pPr algn="just"/>
            <a:endParaRPr lang="ru-RU" sz="2200" b="1" dirty="0" smtClean="0"/>
          </a:p>
          <a:p>
            <a:pPr algn="just"/>
            <a:r>
              <a:rPr lang="ru-RU" sz="2200" b="1" dirty="0" smtClean="0"/>
              <a:t>Этого звания удостоены более 1000 человек, в том числе летчик-космонавт </a:t>
            </a:r>
            <a:r>
              <a:rPr lang="ru-RU" sz="2200" b="1" i="1" dirty="0" err="1" smtClean="0"/>
              <a:t>Самокутяев</a:t>
            </a:r>
            <a:r>
              <a:rPr lang="ru-RU" sz="2200" b="1" i="1" dirty="0" smtClean="0"/>
              <a:t> Александр Михайлович </a:t>
            </a:r>
            <a:r>
              <a:rPr lang="ru-RU" sz="2200" b="1" dirty="0" smtClean="0"/>
              <a:t>уроженец Пензы.</a:t>
            </a:r>
            <a:endParaRPr lang="ru-RU" sz="2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214290"/>
            <a:ext cx="70378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Звание Героя Российской Федерации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8914" name="Picture 2" descr="https://upload.wikimedia.org/wikipedia/commons/1/18/Hero_of_the_Russian_Federation_med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1897189" cy="37147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0236" y="4071942"/>
            <a:ext cx="384412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</a:rPr>
              <a:t>ГЕРАСИМОВ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Дмитрий Антонович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43372" y="35716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Родился 16 апреля 1916 года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 селе Средняя </a:t>
            </a:r>
            <a:r>
              <a:rPr lang="ru-RU" sz="20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Липовка</a:t>
            </a:r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11960" y="587727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Звание Героя Советского Союза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присвоено 17 ноября 1943 года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9552" y="5157192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Пулемётчик 6-го гвардейского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стрелкового полка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00562" y="1571612"/>
            <a:ext cx="4211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Гвардии рядовой Д.А. Герасимов в начале ноября 1943 года на захваченном плацдарме на Керченском полуострове в районе села Маяк (ныне в черте города Керчь) с двумя автоматчиками отразил 4 контратаки врага.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D:\Documents and Settings\UserData\Рабочий стол\5 ноября проект\проект память и гордость ы\People\gerasimov\Pic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85728"/>
            <a:ext cx="3389506" cy="3774029"/>
          </a:xfrm>
          <a:prstGeom prst="rect">
            <a:avLst/>
          </a:prstGeom>
          <a:noFill/>
        </p:spPr>
      </p:pic>
      <p:pic>
        <p:nvPicPr>
          <p:cNvPr id="14" name="Picture 6" descr="C:\Documents and Settings\Elena\Desktop\0_b765f_fbb0f87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428868"/>
            <a:ext cx="1042988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pic>
        <p:nvPicPr>
          <p:cNvPr id="1028" name="Picture 4" descr="http://waralbum.ru/wp-content/uploads/2011/05/imStalengrades-236.jpg"/>
          <p:cNvPicPr>
            <a:picLocks noChangeAspect="1" noChangeArrowheads="1"/>
          </p:cNvPicPr>
          <p:nvPr/>
        </p:nvPicPr>
        <p:blipFill>
          <a:blip r:embed="rId3"/>
          <a:srcRect l="14388" r="10041"/>
          <a:stretch>
            <a:fillRect/>
          </a:stretch>
        </p:blipFill>
        <p:spPr bwMode="auto">
          <a:xfrm>
            <a:off x="214282" y="174388"/>
            <a:ext cx="8715436" cy="6487153"/>
          </a:xfrm>
          <a:prstGeom prst="rect">
            <a:avLst/>
          </a:prstGeom>
          <a:noFill/>
        </p:spPr>
      </p:pic>
      <p:pic>
        <p:nvPicPr>
          <p:cNvPr id="19" name="Рисунок 18" descr="0_6f519_6ec53e8a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285728"/>
            <a:ext cx="1275678" cy="121444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57158" y="5786454"/>
            <a:ext cx="39290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В том бою Герасимов уничтожив около трёх десятков гитлеровцев.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17164" y="4071942"/>
            <a:ext cx="36236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</a:rPr>
              <a:t>ГУСЕВ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Максим Тихонович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35716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Родился 18 мая 1917 года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 селе Архангельское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578645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Звание Героя Советского Союза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присвоено 10 января 1944 года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5229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Помощник начальника штаба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269-го стрелкового полка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D:\Documents and Settings\UserData\Рабочий стол\5 ноября проект\проект память и гордость ы\People\gusevM\Pic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3384376" cy="3768318"/>
          </a:xfrm>
          <a:prstGeom prst="rect">
            <a:avLst/>
          </a:prstGeom>
          <a:noFill/>
        </p:spPr>
      </p:pic>
      <p:pic>
        <p:nvPicPr>
          <p:cNvPr id="14" name="Picture 6" descr="C:\Documents and Settings\Elena\Desktop\0_b765f_fbb0f87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428868"/>
            <a:ext cx="1042988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4572000" y="1484784"/>
            <a:ext cx="4211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Капитан Гусев в числе первых в полку с ротой автоматчиков 2 октября 1943 года форсировал Днепр в районе острова Казачий (южная окраина Киева) и захватил плацдарм на правом берегу реки. Рота вела бой с превосходящими силами врага, способствуя переправе основных сил полка. </a:t>
            </a:r>
            <a:endParaRPr lang="ru-RU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pic>
        <p:nvPicPr>
          <p:cNvPr id="19" name="Рисунок 18" descr="0_6f519_6ec53e8a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4969" y="1142985"/>
            <a:ext cx="1275678" cy="1214446"/>
          </a:xfrm>
          <a:prstGeom prst="rect">
            <a:avLst/>
          </a:prstGeom>
        </p:spPr>
      </p:pic>
      <p:pic>
        <p:nvPicPr>
          <p:cNvPr id="2052" name="Picture 4" descr="http://www.zpg29.ru/assets/images/gaz/divers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908" y="196429"/>
            <a:ext cx="8596372" cy="64472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85918" y="357166"/>
            <a:ext cx="62865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Гусев неоднократно ходил с группой разведчиков в тыл противника.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0_6f519_6ec53e8a_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285728"/>
            <a:ext cx="1125598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1520" y="4077072"/>
            <a:ext cx="41320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</a:rPr>
              <a:t>ДЬЯКОНОВ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Николай Максимович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35716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Родился 15 декабря 1925 года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 селе Александровка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55892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Звание Героя Советского Союза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присвоено 24 марта 1945 года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30120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Наводчик ручного пулемёта 415-го стрелкового полка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 descr="D:\Documents and Settings\UserData\Рабочий стол\5 ноября проект\проект память и гордость ы\People\djakonov\Pic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3240360" cy="3607964"/>
          </a:xfrm>
          <a:prstGeom prst="rect">
            <a:avLst/>
          </a:prstGeom>
          <a:noFill/>
        </p:spPr>
      </p:pic>
      <p:pic>
        <p:nvPicPr>
          <p:cNvPr id="14" name="Picture 6" descr="C:\Documents and Settings\Elena\Desktop\0_b765f_fbb0f87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428868"/>
            <a:ext cx="1042988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4500562" y="1857364"/>
            <a:ext cx="4211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Рядовой Николай Дьяконов отличился в боях по уничтожению брестской группировки противника у населенного пункта </a:t>
            </a:r>
            <a:r>
              <a:rPr lang="ru-RU" sz="20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Березувка</a:t>
            </a:r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(Польша).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pic>
        <p:nvPicPr>
          <p:cNvPr id="17" name="Рисунок 6" descr="141.jpg"/>
          <p:cNvPicPr>
            <a:picLocks noChangeAspect="1"/>
          </p:cNvPicPr>
          <p:nvPr/>
        </p:nvPicPr>
        <p:blipFill>
          <a:blip r:embed="rId3"/>
          <a:srcRect l="9196" r="10369"/>
          <a:stretch>
            <a:fillRect/>
          </a:stretch>
        </p:blipFill>
        <p:spPr bwMode="auto">
          <a:xfrm>
            <a:off x="204760" y="188911"/>
            <a:ext cx="8724958" cy="648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643174" y="285728"/>
            <a:ext cx="6143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28-29 июля 1944 года Николай Дьяконов участвовал в отражении 15 контратак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0_6f519_6ec53e8a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34969" y="1142985"/>
            <a:ext cx="1275678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11560" y="4077072"/>
            <a:ext cx="378340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</a:rPr>
              <a:t>КУРАКИН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Гаврила Гаврилович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868" y="332656"/>
            <a:ext cx="5272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Родился в 1919 году в селе Нижняя </a:t>
            </a:r>
            <a:r>
              <a:rPr lang="ru-RU" sz="20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Липовка</a:t>
            </a:r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8" name="Picture 2" descr="D:\Documents and Settings\UserData\Рабочий стол\5 ноября проект\проект память и гордость ы\People\kurakin\Pic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3216614" cy="3581524"/>
          </a:xfrm>
          <a:prstGeom prst="rect">
            <a:avLst/>
          </a:prstGeom>
          <a:noFill/>
        </p:spPr>
      </p:pic>
      <p:pic>
        <p:nvPicPr>
          <p:cNvPr id="14" name="Picture 6" descr="C:\Documents and Settings\Elena\Desktop\0_b765f_fbb0f87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428868"/>
            <a:ext cx="1042988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11960" y="58052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Звание Героя Советского Союза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присвоено 27 июня 1945 года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52292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Командир расчёта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станкового пулемёта 5 гвардейского кавалерийского полка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844824"/>
            <a:ext cx="4139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Гвардии сержант Гаврила Куракин одним из первых 24 января 1945 года преодолел Одер в районе 2 километров севернее города </a:t>
            </a:r>
            <a:r>
              <a:rPr lang="ru-RU" sz="20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Кендзежина</a:t>
            </a:r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(Польша).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pic>
        <p:nvPicPr>
          <p:cNvPr id="1026" name="Picture 2" descr="C:\Users\1\Desktop\fa5f3a2099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8572560" cy="641799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928794" y="357166"/>
            <a:ext cx="5072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Гаврила Куракин огнём обеспечивал переправу эскадрона.</a:t>
            </a:r>
            <a:endParaRPr lang="ru-RU" sz="2400" b="1" dirty="0"/>
          </a:p>
        </p:txBody>
      </p:sp>
      <p:pic>
        <p:nvPicPr>
          <p:cNvPr id="16" name="Рисунок 15" descr="0_6f519_6ec53e8a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85728"/>
            <a:ext cx="1524003" cy="1450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14744" y="1928802"/>
            <a:ext cx="492922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Первый по времени учреждения российский орден, высшая награда Российской империи до 1917 года. </a:t>
            </a:r>
          </a:p>
          <a:p>
            <a:pPr algn="just"/>
            <a:endParaRPr lang="ru-RU" sz="2200" b="1" dirty="0" smtClean="0"/>
          </a:p>
          <a:p>
            <a:pPr algn="just"/>
            <a:r>
              <a:rPr lang="ru-RU" sz="2200" b="1" dirty="0" smtClean="0"/>
              <a:t>Первым кавалером ордена стал дипломат Фёдор  Головин  в 1699 году, который имел вотчину в с. </a:t>
            </a:r>
            <a:r>
              <a:rPr lang="ru-RU" sz="2200" b="1" dirty="0" err="1" smtClean="0"/>
              <a:t>Ломовка</a:t>
            </a:r>
            <a:r>
              <a:rPr lang="ru-RU" sz="2200" b="1" dirty="0" smtClean="0"/>
              <a:t> Пензенской губернии.</a:t>
            </a:r>
          </a:p>
          <a:p>
            <a:pPr algn="just"/>
            <a:endParaRPr lang="ru-RU" sz="2200" b="1" dirty="0" smtClean="0"/>
          </a:p>
          <a:p>
            <a:pPr algn="just"/>
            <a:r>
              <a:rPr lang="ru-RU" sz="2200" b="1" dirty="0" smtClean="0"/>
              <a:t>В 1998 году орден был восстановлен как высшая награда Российской Федерации.</a:t>
            </a:r>
            <a:endParaRPr lang="ru-RU" sz="2200" b="1" dirty="0"/>
          </a:p>
        </p:txBody>
      </p:sp>
      <p:pic>
        <p:nvPicPr>
          <p:cNvPr id="8" name="Рисунок 7" descr="orden-11-1-AndreiPervozva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14488"/>
            <a:ext cx="3381911" cy="385765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85786" y="285728"/>
            <a:ext cx="77360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Императорский орден 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Святого апостола Андрея Первозванного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3-002-Geroi-Velikoj-Otechestvennoj-1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75" y="0"/>
            <a:ext cx="9131525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5576" y="4077072"/>
            <a:ext cx="338509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</a:rPr>
              <a:t>МАКЕЕВ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Виктор Ефимович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41202" y="332656"/>
            <a:ext cx="33493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Родился 13 марта 1923 года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 селе Вязовка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00496" y="578645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Звание Героя Советского Союза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присвоено 27 июня 1945 года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229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Командир САУ 8-й самоходной артиллерийской бригады 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1340768"/>
            <a:ext cx="43577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Лейтенант Виктор Макеев в числе первых в дивизионе 25 января 1945 года форсировал Одер в районе местечка </a:t>
            </a:r>
            <a:r>
              <a:rPr lang="ru-RU" sz="20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Эйзенау</a:t>
            </a:r>
            <a:r>
              <a:rPr lang="ru-RU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(Польша), участвовал в отражении контратак противника, поддержанных 10 танками и 10 БТР. Врагу был нанесён значительный урон в живой силе и боевой технике. Плацдарм был удержан до подхода главных сил.</a:t>
            </a:r>
            <a:endParaRPr lang="ru-RU"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122" name="Picture 2" descr="D:\Documents and Settings\UserData\Рабочий стол\5 ноября проект\проект память и гордость ы\People\makeev\Pic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3240360" cy="3607964"/>
          </a:xfrm>
          <a:prstGeom prst="rect">
            <a:avLst/>
          </a:prstGeom>
          <a:noFill/>
        </p:spPr>
      </p:pic>
      <p:pic>
        <p:nvPicPr>
          <p:cNvPr id="14" name="Picture 6" descr="C:\Documents and Settings\Elena\Desktop\0_b765f_fbb0f87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428868"/>
            <a:ext cx="1042988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f6556107617b19dccf824c66120645f.jpg"/>
          <p:cNvPicPr>
            <a:picLocks noChangeAspect="1"/>
          </p:cNvPicPr>
          <p:nvPr/>
        </p:nvPicPr>
        <p:blipFill>
          <a:blip r:embed="rId2" cstate="print"/>
          <a:srcRect b="73958"/>
          <a:stretch>
            <a:fillRect/>
          </a:stretch>
        </p:blipFill>
        <p:spPr>
          <a:xfrm>
            <a:off x="0" y="4786322"/>
            <a:ext cx="9144000" cy="2071678"/>
          </a:xfrm>
          <a:prstGeom prst="rect">
            <a:avLst/>
          </a:prstGeom>
        </p:spPr>
      </p:pic>
      <p:pic>
        <p:nvPicPr>
          <p:cNvPr id="4" name="Содержимое 3" descr="IMG_6218.jpg_Thumbnail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096000"/>
          </a:xfrm>
        </p:spPr>
      </p:pic>
      <p:pic>
        <p:nvPicPr>
          <p:cNvPr id="6" name="Рисунок 5" descr="3beeab85046ca201d73bb9d129bcfc3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69380" y="5000636"/>
            <a:ext cx="2674620" cy="22250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910" y="6143644"/>
            <a:ext cx="54180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МЫ ПОМНИМ И ГОРДИМСЯ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57554" y="1010245"/>
            <a:ext cx="535785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Императорский Военный орден Святого Великомученика и Победоносца Георгия  (Орден Святого Георгия). </a:t>
            </a:r>
          </a:p>
          <a:p>
            <a:pPr algn="just"/>
            <a:endParaRPr lang="ru-RU" sz="2200" b="1" dirty="0" smtClean="0"/>
          </a:p>
          <a:p>
            <a:pPr algn="just"/>
            <a:r>
              <a:rPr lang="ru-RU" sz="2200" b="1" dirty="0" smtClean="0"/>
              <a:t>Утвержден 26 ноября 1769 года. Восстановлен Указом Президента РФ 8 августа 2000 г. На мраморных плитах Георгиевского зала Московского Кремля высечено 11 тысяч имен награжденных. </a:t>
            </a:r>
          </a:p>
          <a:p>
            <a:pPr algn="just"/>
            <a:r>
              <a:rPr lang="ru-RU" sz="2200" b="1" dirty="0" smtClean="0"/>
              <a:t>Орден имел 4 степени</a:t>
            </a:r>
          </a:p>
          <a:p>
            <a:pPr algn="just"/>
            <a:r>
              <a:rPr lang="ru-RU" sz="2200" b="1" dirty="0" smtClean="0"/>
              <a:t>Полных Георгиевских кавалеров - 4 (все фельдмаршалы)</a:t>
            </a:r>
          </a:p>
          <a:p>
            <a:pPr algn="just"/>
            <a:r>
              <a:rPr lang="ru-RU" sz="2200" b="1" dirty="0" smtClean="0"/>
              <a:t>Трижды Георгиевских кавалеров - 3 полководца.</a:t>
            </a:r>
          </a:p>
          <a:p>
            <a:pPr algn="just"/>
            <a:r>
              <a:rPr lang="ru-RU" sz="2200" b="1" dirty="0" smtClean="0"/>
              <a:t>Кавалеров 3-й ст. -  выявлено 6 </a:t>
            </a:r>
            <a:r>
              <a:rPr lang="ru-RU" sz="2200" b="1" dirty="0" err="1" smtClean="0"/>
              <a:t>пензенцев</a:t>
            </a:r>
            <a:endParaRPr lang="ru-RU" sz="2200" b="1" dirty="0" smtClean="0"/>
          </a:p>
          <a:p>
            <a:pPr algn="just"/>
            <a:r>
              <a:rPr lang="ru-RU" sz="2200" b="1" dirty="0" smtClean="0"/>
              <a:t>Кавалеров 4-й </a:t>
            </a:r>
            <a:r>
              <a:rPr lang="ru-RU" sz="2200" b="1" dirty="0" err="1" smtClean="0"/>
              <a:t>ст</a:t>
            </a:r>
            <a:r>
              <a:rPr lang="ru-RU" sz="2200" b="1" dirty="0" smtClean="0"/>
              <a:t> - выявлено 57 </a:t>
            </a:r>
            <a:r>
              <a:rPr lang="ru-RU" sz="2200" b="1" dirty="0" err="1" smtClean="0"/>
              <a:t>пензенцев</a:t>
            </a:r>
            <a:endParaRPr lang="ru-RU" sz="2200" b="1" dirty="0"/>
          </a:p>
        </p:txBody>
      </p:sp>
      <p:pic>
        <p:nvPicPr>
          <p:cNvPr id="1026" name="Picture 2" descr="Знак ордена Св. Георгия 4-й ст. 1850-е го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2357454" cy="26403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214290"/>
            <a:ext cx="56266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32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Первая Георгиевская награда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abregeorg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60977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32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Золотое оружие «За храбрость»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4714884"/>
            <a:ext cx="49292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«Жалуется оно генералам, штаб- и обер-офицерам за выдающиеся воинские подвиги, требующие несомненного самопожертвования». За время первой мировой войны золотое Георгиевское оружие с надписью</a:t>
            </a:r>
            <a:r>
              <a:rPr lang="ru-RU" sz="2000" b="1" baseline="-250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«За храбрость» получили 8 </a:t>
            </a:r>
            <a:r>
              <a:rPr lang="ru-RU" sz="2000" b="1" dirty="0" err="1" smtClean="0">
                <a:solidFill>
                  <a:schemeClr val="bg1"/>
                </a:solidFill>
                <a:latin typeface="Monotype Corsiva" pitchFamily="66" charset="0"/>
              </a:rPr>
              <a:t>пензенцев</a:t>
            </a:r>
            <a:endParaRPr lang="ru-RU" sz="2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71480"/>
            <a:ext cx="53578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Наградное оружие в Российской империи в 1807-1917 гг., причисленное к статусу государственного</a:t>
            </a:r>
            <a:r>
              <a:rPr lang="ru-RU" b="1" baseline="300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ордена. В 1913 г. официально введено как</a:t>
            </a:r>
            <a:r>
              <a:rPr lang="ru-RU" b="1" baseline="30000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Георгиевское оружие. 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214290"/>
            <a:ext cx="59829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Знак отличия военного ордена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(Георгиевский крест)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7890" name="Picture 2" descr="https://upload.wikimedia.org/wikipedia/commons/thumb/3/39/George-Cross-3-_st.jpg/640px-George-Cross-3-_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2643206" cy="3097507"/>
          </a:xfrm>
          <a:prstGeom prst="rect">
            <a:avLst/>
          </a:prstGeom>
          <a:noFill/>
        </p:spPr>
      </p:pic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3214678" y="1571612"/>
            <a:ext cx="542928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11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Для награждения нижних чинов (солдат и унтер-офицеров) за выдающуюся храбрость в бою против неприятеля в 1807 г. был установлен, Знак отличия Военного ордена в форме Георгиевского креста. </a:t>
            </a:r>
          </a:p>
          <a:p>
            <a:pPr lvl="0" indent="4111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 статуте 1913 г. закреплено официальное название Георгиевский крест. При учреждении солдатский крест степеней не имел. В марте 1856 г. царским указом введены 4 степени, награждение которыми производилось последовательно. С 1914 до 1917 гг. было вручено (то есть в основном за подвиги в Первой мировой войне) 1 млн. 589 тыс. крестов разных степе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 Narrow" pitchFamily="34" charset="0"/>
              </a:rPr>
              <a:t>ней.</a:t>
            </a:r>
            <a:r>
              <a:rPr lang="ru-RU" sz="2000" dirty="0" smtClean="0"/>
              <a:t> </a:t>
            </a:r>
          </a:p>
          <a:p>
            <a:pPr lvl="0" indent="4111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Удалось выявить 14 полных Георгиевских </a:t>
            </a:r>
            <a:r>
              <a:rPr lang="ru-RU" sz="2000" b="1" dirty="0" err="1" smtClean="0"/>
              <a:t>кавалеров-пензенцев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 Narrow" pitchFamily="34" charset="0"/>
            </a:endParaRPr>
          </a:p>
          <a:p>
            <a:pPr marL="0" marR="0" lvl="0" indent="4111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_429.jpg"/>
          <p:cNvPicPr>
            <a:picLocks noChangeAspect="1"/>
          </p:cNvPicPr>
          <p:nvPr/>
        </p:nvPicPr>
        <p:blipFill>
          <a:blip r:embed="rId2"/>
          <a:srcRect l="4478" t="6250"/>
          <a:stretch>
            <a:fillRect/>
          </a:stretch>
        </p:blipFill>
        <p:spPr>
          <a:xfrm>
            <a:off x="-172807" y="1"/>
            <a:ext cx="931680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500042"/>
            <a:ext cx="85725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b="1" dirty="0" smtClean="0">
                <a:solidFill>
                  <a:schemeClr val="bg1"/>
                </a:solidFill>
                <a:latin typeface="Segoe Print" pitchFamily="2" charset="0"/>
                <a:cs typeface="Myriad Arabic" pitchFamily="50" charset="-78"/>
              </a:rPr>
              <a:t>Более 280 уроженцев </a:t>
            </a:r>
          </a:p>
          <a:p>
            <a:r>
              <a:rPr lang="ru-RU" sz="3800" b="1" dirty="0" smtClean="0">
                <a:solidFill>
                  <a:schemeClr val="bg1"/>
                </a:solidFill>
                <a:latin typeface="Segoe Print" pitchFamily="2" charset="0"/>
                <a:cs typeface="Myriad Arabic" pitchFamily="50" charset="-78"/>
              </a:rPr>
              <a:t>Пензенской области удостоены </a:t>
            </a:r>
          </a:p>
          <a:p>
            <a:r>
              <a:rPr lang="ru-RU" sz="3800" b="1" dirty="0" smtClean="0">
                <a:solidFill>
                  <a:schemeClr val="bg1"/>
                </a:solidFill>
                <a:latin typeface="Segoe Print" pitchFamily="2" charset="0"/>
                <a:cs typeface="Myriad Arabic" pitchFamily="50" charset="-78"/>
              </a:rPr>
              <a:t>звания Герой Советского Союза</a:t>
            </a:r>
            <a:endParaRPr lang="ru-RU" sz="3800" b="1" dirty="0">
              <a:solidFill>
                <a:schemeClr val="bg1"/>
              </a:solidFill>
              <a:latin typeface="Segoe Print" pitchFamily="2" charset="0"/>
              <a:cs typeface="Myriad Arabic" pitchFamily="50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00364" y="1214422"/>
            <a:ext cx="564360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/>
              <a:t>16 апреля 1934 г. ЦИК СССР учредил почетное звание Героя Советского Союза - высшую степень отличия для лиц, которые имеют выдающиеся заслуги, связанные с совершением героиче­ского подвига.</a:t>
            </a:r>
          </a:p>
          <a:p>
            <a:pPr algn="just"/>
            <a:r>
              <a:rPr lang="ru-RU" sz="2200" b="1" dirty="0" smtClean="0"/>
              <a:t>Указом Президиума Верховного Совета СССР от 1 августа 1939 г. для Героев Советского Союза учреждена медаль «Золотая Звезда», которая вместе </a:t>
            </a:r>
            <a:r>
              <a:rPr lang="ru-RU" sz="2200" b="1" dirty="0" err="1" smtClean="0"/>
              <a:t>c</a:t>
            </a:r>
            <a:r>
              <a:rPr lang="ru-RU" sz="2200" b="1" dirty="0" smtClean="0"/>
              <a:t> орденом Ленина вручалась награжденным.</a:t>
            </a:r>
          </a:p>
          <a:p>
            <a:pPr algn="just"/>
            <a:endParaRPr lang="ru-RU" sz="2200" b="1" dirty="0" smtClean="0"/>
          </a:p>
          <a:p>
            <a:pPr algn="just"/>
            <a:r>
              <a:rPr lang="ru-RU" sz="2200" b="1" dirty="0" smtClean="0"/>
              <a:t>Память о Героях Советского Союза и Георгиевских кавалерах, связанных с Пензенским краем, увековечена в названиях населенных пунктов.</a:t>
            </a:r>
            <a:endParaRPr lang="ru-RU" sz="2200" b="1" dirty="0"/>
          </a:p>
        </p:txBody>
      </p:sp>
      <p:pic>
        <p:nvPicPr>
          <p:cNvPr id="3" name="Picture 6" descr="C:\Documents and Settings\Elena\Desktop\0_b765f_fbb0f871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00240"/>
            <a:ext cx="1714512" cy="321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214290"/>
            <a:ext cx="60919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Звание Героя Советского Союза 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f6556107617b19dccf824c66120645f.jpg"/>
          <p:cNvPicPr>
            <a:picLocks noChangeAspect="1"/>
          </p:cNvPicPr>
          <p:nvPr/>
        </p:nvPicPr>
        <p:blipFill>
          <a:blip r:embed="rId2"/>
          <a:srcRect b="73958"/>
          <a:stretch>
            <a:fillRect/>
          </a:stretch>
        </p:blipFill>
        <p:spPr>
          <a:xfrm>
            <a:off x="0" y="4786322"/>
            <a:ext cx="9144000" cy="2071678"/>
          </a:xfrm>
          <a:prstGeom prst="rect">
            <a:avLst/>
          </a:prstGeom>
        </p:spPr>
      </p:pic>
      <p:pic>
        <p:nvPicPr>
          <p:cNvPr id="4" name="Рисунок 3" descr="ссмсм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1408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57290" y="6143644"/>
            <a:ext cx="56636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ГЕРОЕВ ИМЕНА ПОСЁЛКИ ОБРЕЛИ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011839.png"/>
          <p:cNvPicPr>
            <a:picLocks noChangeAspect="1"/>
          </p:cNvPicPr>
          <p:nvPr/>
        </p:nvPicPr>
        <p:blipFill>
          <a:blip r:embed="rId2"/>
          <a:srcRect r="-2503"/>
          <a:stretch>
            <a:fillRect/>
          </a:stretch>
        </p:blipFill>
        <p:spPr>
          <a:xfrm>
            <a:off x="0" y="2071678"/>
            <a:ext cx="3714776" cy="26103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5984" y="214290"/>
            <a:ext cx="47117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Кавалёры ордена Славы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643306" y="1643050"/>
            <a:ext cx="507206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11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8 ноября 1943 года в СССР был учрежден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трехстепенный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(1, 2 и 3 ст.) орден Славы для награждения лиц рядового и сержантского состава. При его введении было решено обратиться к славным боевым традициям прошлого - к знакам отличия военного ордена - Георгиевским крестам.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Преемственность вводимой новой награды подчёркивалась прежде всего - тем, что для ордена Славы была взята георгиевская лента.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839</Words>
  <Application>Microsoft Office PowerPoint</Application>
  <PresentationFormat>Экран (4:3)</PresentationFormat>
  <Paragraphs>90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Arial Narrow</vt:lpstr>
      <vt:lpstr>Calibri</vt:lpstr>
      <vt:lpstr>Monotype Corsiva</vt:lpstr>
      <vt:lpstr>Myriad Arabic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182</cp:revision>
  <dcterms:modified xsi:type="dcterms:W3CDTF">2023-04-13T09:51:54Z</dcterms:modified>
</cp:coreProperties>
</file>