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7" r:id="rId3"/>
    <p:sldId id="262" r:id="rId4"/>
    <p:sldId id="263" r:id="rId5"/>
    <p:sldId id="259" r:id="rId6"/>
    <p:sldId id="258" r:id="rId7"/>
    <p:sldId id="264" r:id="rId8"/>
    <p:sldId id="268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ABC61-6E25-4977-8C21-D1EB8B99D9F0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9AD3B-A0F0-4201-B002-A02805E705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236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9AD3B-A0F0-4201-B002-A02805E705A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336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DFC5FBC-82E4-4B40-8AD4-7B3BAE9ADEBF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394C665-82C8-4F91-BF29-74C36BC46AE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260350"/>
            <a:ext cx="8928100" cy="59055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endParaRPr lang="ru-RU" sz="66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7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ПООЩРЯТЬ </a:t>
            </a:r>
            <a:r>
              <a:rPr lang="ru-RU" sz="7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РЕБЕНКА К ОТКРОВЕННОСТИ?</a:t>
            </a:r>
            <a:r>
              <a:rPr lang="ru-RU" sz="7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7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52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105835"/>
            <a:ext cx="8496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	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892480" cy="652534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9600" b="1" dirty="0">
                <a:solidFill>
                  <a:srgbClr val="FF0000"/>
                </a:solidFill>
              </a:rPr>
              <a:t>Ребенок – это праздник, который </a:t>
            </a:r>
            <a:r>
              <a:rPr lang="ru-RU" sz="9600" b="1" i="1" dirty="0">
                <a:solidFill>
                  <a:srgbClr val="C00000"/>
                </a:solidFill>
              </a:rPr>
              <a:t>пока</a:t>
            </a:r>
            <a:r>
              <a:rPr lang="ru-RU" sz="9600" b="1" i="1" dirty="0">
                <a:solidFill>
                  <a:srgbClr val="FF0000"/>
                </a:solidFill>
              </a:rPr>
              <a:t> </a:t>
            </a:r>
            <a:r>
              <a:rPr lang="ru-RU" sz="9600" b="1" dirty="0">
                <a:solidFill>
                  <a:srgbClr val="FF0000"/>
                </a:solidFill>
              </a:rPr>
              <a:t>с </a:t>
            </a:r>
            <a:r>
              <a:rPr lang="ru-RU" sz="9600" b="1" dirty="0" smtClean="0">
                <a:solidFill>
                  <a:srgbClr val="FF0000"/>
                </a:solidFill>
              </a:rPr>
              <a:t>тобой</a:t>
            </a:r>
            <a:r>
              <a:rPr lang="ru-RU" sz="9600" b="1" i="1" dirty="0" smtClean="0">
                <a:solidFill>
                  <a:srgbClr val="FF0000"/>
                </a:solidFill>
              </a:rPr>
              <a:t>.</a:t>
            </a:r>
            <a:endParaRPr lang="ru-RU" sz="9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94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7504" y="1582341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6575" algn="just"/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Показать ребенку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что Вы его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понимаете: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Демонстрируйте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ребенку, что Вы слышите то, о чем он говорит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("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да", "угу",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что потом?", "и что же?" и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т.д.).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Позволяйте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ребенку выражать его собственные чувства.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Докажите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ребенку, что правильно поняли его рассказ или сообщение (например, коротко пересказав суть).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000" b="1" dirty="0">
                <a:solidFill>
                  <a:srgbClr val="FF0000"/>
                </a:solidFill>
              </a:rPr>
              <a:t>Прием </a:t>
            </a:r>
            <a:r>
              <a:rPr lang="ru-RU" sz="4000" b="1" dirty="0" smtClean="0">
                <a:solidFill>
                  <a:srgbClr val="FF0000"/>
                </a:solidFill>
              </a:rPr>
              <a:t>№ 1: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"отраженное выслушивание"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25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Прием </a:t>
            </a:r>
            <a:r>
              <a:rPr lang="ru-RU" b="1" dirty="0" smtClean="0">
                <a:solidFill>
                  <a:srgbClr val="FF0000"/>
                </a:solidFill>
              </a:rPr>
              <a:t>№ 2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Используйте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одобрительные фразы для поддержания разговора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показывайте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Вашу заинтересованность в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нем ("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это да!", "Да ну, не верю!" и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т.п.).</a:t>
            </a:r>
            <a:endParaRPr lang="ru-RU" sz="4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9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Прием </a:t>
            </a:r>
            <a:r>
              <a:rPr lang="ru-RU" b="1" dirty="0" smtClean="0">
                <a:solidFill>
                  <a:srgbClr val="FF0000"/>
                </a:solidFill>
              </a:rPr>
              <a:t>№ 3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Выбирайте правильный тон для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ответов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отвечайте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безапелляционно или саркастично - дети могут расценивать это как пренебрежение к своей личности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45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56941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238" algn="ctr"/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Внимательно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следите за лицом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ребенка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его "языком тела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". Когда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слова не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соответствуют "языку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тела", </a:t>
            </a:r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полагайтесь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"язык тела".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Прием </a:t>
            </a:r>
            <a:r>
              <a:rPr lang="ru-RU" b="1" dirty="0" smtClean="0">
                <a:solidFill>
                  <a:srgbClr val="FF0000"/>
                </a:solidFill>
              </a:rPr>
              <a:t>№ 4: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19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551837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Прием </a:t>
            </a:r>
            <a:r>
              <a:rPr lang="ru-RU" b="1" dirty="0" smtClean="0">
                <a:solidFill>
                  <a:srgbClr val="FF0000"/>
                </a:solidFill>
              </a:rPr>
              <a:t>№ 5: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 marL="0" indent="452438" algn="ctr">
              <a:buNone/>
            </a:pP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Выражайте свою поддержку и поощрение не только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словами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могут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быть Ваши улыбка, похлопывание по плечу, кивок головой, взгляд в глаза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прикосновение </a:t>
            </a:r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руке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1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7606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формирования самоуважения ребенка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Хвалите ребенка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даже за небольшие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достижения. Его попытки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сделать что-либо важнее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результатов.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Помогайте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ребенку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ставить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перед собой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AutoNum type="arabicPeriod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Оценивайте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поступок,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не личность ребенка (лучше сказать: "Лазить по заборам опасно, ты можешь ногу сломать", чем: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"Так делают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дураки").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AutoNum type="arabicPeriod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Дайте ребенку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реальную ответственность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какую-нибудь домашнюю работу. Он получает удовлетворение,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ощущая себя частью команды.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Font typeface="Arial" pitchFamily="34" charset="0"/>
              <a:buAutoNum type="arabicPeriod"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Показывайте ребенку, как Вы его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любите. </a:t>
            </a:r>
            <a:endParaRPr lang="ru-RU" sz="2800" b="1" dirty="0"/>
          </a:p>
          <a:p>
            <a:pPr marL="457200" indent="-457200">
              <a:buAutoNum type="arabicPeriod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29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8840"/>
          </a:xfrm>
        </p:spPr>
        <p:txBody>
          <a:bodyPr/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Правило трех «П»: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784976" cy="4680520"/>
          </a:xfrm>
          <a:solidFill>
            <a:schemeClr val="accent1">
              <a:lumMod val="75000"/>
            </a:schemeClr>
          </a:solid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Понимание</a:t>
            </a:r>
          </a:p>
          <a:p>
            <a:pPr marL="0" indent="0" algn="ctr">
              <a:buNone/>
            </a:pP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Принятие</a:t>
            </a:r>
          </a:p>
          <a:p>
            <a:pPr marL="0" indent="0" algn="r">
              <a:buNone/>
            </a:pPr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-   Поддержка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60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6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больше всего нуждаются в нашей любви тогда, когда меньше всего ее заслуживают. </a:t>
            </a:r>
            <a:endParaRPr lang="ru-RU" sz="6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576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308</Words>
  <Application>Microsoft Office PowerPoint</Application>
  <PresentationFormat>Экран (4:3)</PresentationFormat>
  <Paragraphs>31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Презентация PowerPoint</vt:lpstr>
      <vt:lpstr>Прием № 1:  "отраженное выслушивание"</vt:lpstr>
      <vt:lpstr>Прием № 2:</vt:lpstr>
      <vt:lpstr>Прием № 3:</vt:lpstr>
      <vt:lpstr>Прием № 4:</vt:lpstr>
      <vt:lpstr>Прием № 5:</vt:lpstr>
      <vt:lpstr>                   Принципы формирования самоуважения ребенка</vt:lpstr>
      <vt:lpstr>Правило трех «П»:</vt:lpstr>
      <vt:lpstr>Презентация PowerPoint</vt:lpstr>
      <vt:lpstr>Ребенок – это праздник, который пока с тобой.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15</cp:revision>
  <dcterms:created xsi:type="dcterms:W3CDTF">2013-06-05T12:03:40Z</dcterms:created>
  <dcterms:modified xsi:type="dcterms:W3CDTF">2017-11-30T08:29:57Z</dcterms:modified>
</cp:coreProperties>
</file>