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74" r:id="rId2"/>
    <p:sldId id="273" r:id="rId3"/>
    <p:sldId id="267" r:id="rId4"/>
    <p:sldId id="257" r:id="rId5"/>
    <p:sldId id="263" r:id="rId6"/>
    <p:sldId id="264" r:id="rId7"/>
    <p:sldId id="265" r:id="rId8"/>
    <p:sldId id="266" r:id="rId9"/>
    <p:sldId id="269" r:id="rId10"/>
    <p:sldId id="277" r:id="rId11"/>
    <p:sldId id="271" r:id="rId12"/>
    <p:sldId id="275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0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6006B-769D-40FB-9549-7AFB53DFD0E1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229EB-8FB3-4D36-87D2-97A122A1E4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069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229EB-8FB3-4D36-87D2-97A122A1E4D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266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F16D-2A3E-4AC4-A390-22341CAF8239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E9EF307-41BA-439D-91A2-C89DAADD3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F16D-2A3E-4AC4-A390-22341CAF8239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307-41BA-439D-91A2-C89DAADD3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F16D-2A3E-4AC4-A390-22341CAF8239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307-41BA-439D-91A2-C89DAADD3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F16D-2A3E-4AC4-A390-22341CAF8239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E9EF307-41BA-439D-91A2-C89DAADD3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F16D-2A3E-4AC4-A390-22341CAF8239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307-41BA-439D-91A2-C89DAADD3A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F16D-2A3E-4AC4-A390-22341CAF8239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307-41BA-439D-91A2-C89DAADD3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F16D-2A3E-4AC4-A390-22341CAF8239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E9EF307-41BA-439D-91A2-C89DAADD3A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F16D-2A3E-4AC4-A390-22341CAF8239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307-41BA-439D-91A2-C89DAADD3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F16D-2A3E-4AC4-A390-22341CAF8239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307-41BA-439D-91A2-C89DAADD3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F16D-2A3E-4AC4-A390-22341CAF8239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307-41BA-439D-91A2-C89DAADD3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F16D-2A3E-4AC4-A390-22341CAF8239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307-41BA-439D-91A2-C89DAADD3A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C05F16D-2A3E-4AC4-A390-22341CAF8239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E9EF307-41BA-439D-91A2-C89DAADD3A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44624"/>
            <a:ext cx="9144000" cy="6813376"/>
          </a:xfrm>
        </p:spPr>
        <p:txBody>
          <a:bodyPr>
            <a:noAutofit/>
          </a:bodyPr>
          <a:lstStyle/>
          <a:p>
            <a:pPr algn="ctr"/>
            <a:r>
              <a:rPr lang="ru-RU" sz="7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Профилактика  употребления психоактивных веществ среди детей </a:t>
            </a:r>
            <a:br>
              <a:rPr lang="ru-RU" sz="7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Meiryo UI" pitchFamily="34" charset="-128"/>
                <a:cs typeface="Times New Roman" pitchFamily="18" charset="0"/>
              </a:rPr>
            </a:br>
            <a:r>
              <a:rPr lang="ru-RU" sz="7200" b="1" i="1" cap="none" dirty="0" smtClean="0">
                <a:solidFill>
                  <a:srgbClr val="C00000"/>
                </a:solidFill>
                <a:effectLst/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и подростков</a:t>
            </a:r>
            <a:endParaRPr lang="ru-RU" sz="7200" b="1" i="1" cap="none" dirty="0">
              <a:solidFill>
                <a:srgbClr val="C00000"/>
              </a:solidFill>
              <a:effectLst/>
              <a:latin typeface="Times New Roman" pitchFamily="18" charset="0"/>
              <a:ea typeface="Meiryo UI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76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048672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6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Дети больше всего нуждаются в нашей любви тогда, когда меньше всего ее заслуживают. </a:t>
            </a:r>
            <a:endParaRPr lang="ru-RU" sz="66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94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260648"/>
            <a:ext cx="8964488" cy="6597352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Семейные ценности – главный фактор предотвращения употребления ребенком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ПАВ. Именно родительская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миссия - помочь ребенку сделать правильный выбор,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сопротивляться провоцирующим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влияниям.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Поэтому профилактика употребления детьми ПАВ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должна охватывать родителей,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которые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должны знать, что есть два основных способа поддерживать здоровый образ жизни ребенка: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стимулировать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 участие в разных видах деятельности, не заставляя его всегда побеждать,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делать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вместе со своим ребенком как можно больше дел. 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Родителям важно помнить, что ребенок – это праздник, который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пока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 тобой. </a:t>
            </a:r>
            <a:endParaRPr lang="ru-RU" sz="4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48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400" b="1" i="1" u="sng" dirty="0">
                <a:solidFill>
                  <a:srgbClr val="C00000"/>
                </a:solidFill>
              </a:rPr>
              <a:t>Основные направления профилактической </a:t>
            </a:r>
            <a:r>
              <a:rPr lang="ru-RU" sz="4400" b="1" i="1" u="sng" dirty="0" smtClean="0">
                <a:solidFill>
                  <a:srgbClr val="C00000"/>
                </a:solidFill>
              </a:rPr>
              <a:t>деятельности: </a:t>
            </a:r>
          </a:p>
          <a:p>
            <a:pPr algn="ctr">
              <a:spcBef>
                <a:spcPts val="0"/>
              </a:spcBef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адекватное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возрасту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учитывающее право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ребенка на информационную безопасность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просвещение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психологическая и социальная помощь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поддержка; 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индивидуальная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консультационная и коррекционная работа; 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волонтерская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деятельность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 т.ч. «равный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обучает равного»); 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социокультурное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проектирование.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11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7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Программы формирования </a:t>
            </a:r>
            <a:r>
              <a:rPr lang="ru-RU" sz="7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жизненных навыков (ФЖН</a:t>
            </a:r>
            <a:r>
              <a:rPr lang="ru-RU" sz="7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 algn="ctr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5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5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sz="5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здоровому стилю жизни и навыкам сопротивления приобщению к ПАВ.</a:t>
            </a:r>
          </a:p>
          <a:p>
            <a:pPr marL="0" indent="0" algn="ctr">
              <a:buNone/>
            </a:pPr>
            <a:r>
              <a:rPr lang="ru-RU" sz="51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5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5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5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социальной и личностной компетентности (навыков эффективного общения, критического мышления, способности принимать решения, адекватной самооценки); </a:t>
            </a:r>
          </a:p>
          <a:p>
            <a:pPr algn="ctr"/>
            <a:r>
              <a:rPr lang="ru-RU" sz="5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выработка </a:t>
            </a:r>
            <a:r>
              <a:rPr lang="ru-RU" sz="5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навыков самозащиты (умений постоять за себя, избегать ситуаций риска, делать «здоровый выбор», управлять эмоциями, разрешать конфликты, оказывать сопротивление давлению).</a:t>
            </a:r>
          </a:p>
          <a:p>
            <a:pPr marL="0" indent="987425" algn="ctr">
              <a:lnSpc>
                <a:spcPct val="120000"/>
              </a:lnSpc>
              <a:spcBef>
                <a:spcPts val="600"/>
              </a:spcBef>
              <a:buNone/>
            </a:pPr>
            <a:endParaRPr lang="ru-RU" sz="51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34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055609"/>
          </a:xfrm>
        </p:spPr>
        <p:txBody>
          <a:bodyPr>
            <a:noAutofit/>
          </a:bodyPr>
          <a:lstStyle/>
          <a:p>
            <a:pPr algn="ctr"/>
            <a:r>
              <a:rPr lang="ru-RU" sz="3200" b="1" i="1" u="sng" cap="none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модели </a:t>
            </a:r>
            <a:r>
              <a:rPr lang="ru-RU" sz="3200" b="1" i="1" u="sng" cap="none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профилактики </a:t>
            </a:r>
            <a:r>
              <a:rPr lang="ru-RU" sz="3200" b="1" i="1" u="sng" cap="none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употребления </a:t>
            </a:r>
            <a:r>
              <a:rPr lang="ru-RU" sz="3200" b="1" i="1" u="sng" cap="none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психоактивных веществ:</a:t>
            </a:r>
            <a:endParaRPr lang="ru-RU" sz="3200" b="1" i="1" u="sng" cap="none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412776"/>
            <a:ext cx="8856984" cy="5445224"/>
          </a:xfrm>
        </p:spPr>
        <p:txBody>
          <a:bodyPr anchor="t">
            <a:noAutofit/>
          </a:bodyPr>
          <a:lstStyle/>
          <a:p>
            <a:pPr algn="ctr">
              <a:spcBef>
                <a:spcPts val="0"/>
              </a:spcBef>
              <a:buFont typeface="Wingdings" pitchFamily="2" charset="2"/>
              <a:buChar char="q"/>
            </a:pPr>
            <a:r>
              <a:rPr lang="ru-RU" sz="2800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модель «запугивания»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основанная на формировании представлений о негативных последствиях употребления;</a:t>
            </a:r>
          </a:p>
          <a:p>
            <a:pPr algn="ctr">
              <a:spcBef>
                <a:spcPts val="0"/>
              </a:spcBef>
              <a:buFont typeface="Wingdings" pitchFamily="2" charset="2"/>
              <a:buChar char="q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«валеологическая» модель 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формирование ценностного отношения к здоровью;</a:t>
            </a:r>
          </a:p>
          <a:p>
            <a:pPr algn="ctr">
              <a:spcBef>
                <a:spcPts val="0"/>
              </a:spcBef>
              <a:buFont typeface="Wingdings" pitchFamily="2" charset="2"/>
              <a:buChar char="q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«поведенческая» модель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формирование навыков безопасного поведения;</a:t>
            </a:r>
          </a:p>
          <a:p>
            <a:pPr algn="ctr">
              <a:spcBef>
                <a:spcPts val="0"/>
              </a:spcBef>
              <a:buFont typeface="Wingdings" pitchFamily="2" charset="2"/>
              <a:buChar char="q"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«личностно-ориентированная»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модель - снижение риска зависимости за счет развития личностных свойств и качеств.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82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648072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модель «запугивания»</a:t>
            </a:r>
            <a:endParaRPr lang="ru-RU" b="1" i="1" u="sng" cap="none" dirty="0">
              <a:solidFill>
                <a:schemeClr val="tx1"/>
              </a:solidFill>
              <a:effectLst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052675"/>
            <a:ext cx="8856984" cy="5805264"/>
          </a:xfrm>
        </p:spPr>
        <p:txBody>
          <a:bodyPr anchor="t"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Неэффективна в работе с подростками, поскольку они: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обладают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возрастным негативизмом и протестными реакциями, когда любое «нет» перерастает в «да» под влиянием желания противостоять ограничениям;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приобрели «иммунитет от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пугалок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со стороны взрослых,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имея ранний опыт угроз 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«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бабаек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до «никогда больше не пойдешь на улицу», которые не сбывались;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не верят информации, получаемой от взрослых,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подаваемой часто 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категоричной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форме (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«курение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приводит к смерти», «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наркоманы быстро умирают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и т.п.); </a:t>
            </a:r>
          </a:p>
          <a:p>
            <a:pPr lvl="0"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если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взрослые воспринимают знания о болезнях, страданиях и т. п. вполне предметно, как знакомые с несчастьями своей или чужой жизни, то для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подростков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это пока - нечто отвлеченное и далекое.</a:t>
            </a:r>
          </a:p>
          <a:p>
            <a:pPr algn="ctr">
              <a:spcBef>
                <a:spcPts val="0"/>
              </a:spcBef>
            </a:pPr>
            <a:endParaRPr lang="ru-RU" sz="2800" dirty="0" smtClean="0"/>
          </a:p>
          <a:p>
            <a:pPr algn="ctr">
              <a:spcBef>
                <a:spcPts val="0"/>
              </a:spcBef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97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368152"/>
          </a:xfrm>
          <a:effectLst/>
        </p:spPr>
        <p:txBody>
          <a:bodyPr>
            <a:normAutofit fontScale="90000"/>
          </a:bodyPr>
          <a:lstStyle/>
          <a:p>
            <a:pPr algn="ctr"/>
            <a:r>
              <a:rPr lang="ru-RU" sz="4400" i="1" dirty="0" smtClean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sz="4400" b="1" i="1" cap="none" dirty="0" smtClean="0">
                <a:solidFill>
                  <a:schemeClr val="tx1"/>
                </a:solidFill>
                <a:effectLst/>
                <a:latin typeface="Microsoft Sans Serif" pitchFamily="34" charset="0"/>
                <a:cs typeface="Microsoft Sans Serif" pitchFamily="34" charset="0"/>
              </a:rPr>
              <a:t>«</a:t>
            </a:r>
            <a:r>
              <a:rPr lang="ru-RU" sz="4000" b="1" i="1" cap="none" dirty="0" smtClean="0">
                <a:solidFill>
                  <a:schemeClr val="tx1"/>
                </a:solidFill>
                <a:effectLst/>
                <a:latin typeface="Microsoft Sans Serif" pitchFamily="34" charset="0"/>
                <a:cs typeface="Microsoft Sans Serif" pitchFamily="34" charset="0"/>
              </a:rPr>
              <a:t>ПОЗИТИВНАЯ ПРОФИЛАКТИКА</a:t>
            </a:r>
            <a:r>
              <a:rPr lang="ru-RU" sz="4400" b="1" i="1" cap="none" dirty="0" smtClean="0">
                <a:solidFill>
                  <a:schemeClr val="tx1"/>
                </a:solidFill>
                <a:effectLst/>
                <a:latin typeface="Microsoft Sans Serif" pitchFamily="34" charset="0"/>
                <a:cs typeface="Microsoft Sans Serif" pitchFamily="34" charset="0"/>
              </a:rPr>
              <a:t>»</a:t>
            </a:r>
            <a:br>
              <a:rPr lang="ru-RU" sz="4400" b="1" i="1" cap="none" dirty="0" smtClean="0">
                <a:solidFill>
                  <a:schemeClr val="tx1"/>
                </a:solidFill>
                <a:effectLst/>
                <a:latin typeface="Microsoft Sans Serif" pitchFamily="34" charset="0"/>
                <a:cs typeface="Microsoft Sans Serif" pitchFamily="34" charset="0"/>
              </a:rPr>
            </a:br>
            <a:r>
              <a:rPr lang="ru-RU" b="1" i="1" cap="none" dirty="0" smtClean="0">
                <a:solidFill>
                  <a:schemeClr val="tx1"/>
                </a:solidFill>
                <a:effectLst/>
                <a:latin typeface="Microsoft Sans Serif" pitchFamily="34" charset="0"/>
                <a:cs typeface="Microsoft Sans Serif" pitchFamily="34" charset="0"/>
              </a:rPr>
              <a:t>(</a:t>
            </a:r>
            <a:r>
              <a:rPr lang="ru-RU" b="1" i="1" cap="none" dirty="0">
                <a:solidFill>
                  <a:schemeClr val="tx1"/>
                </a:solidFill>
                <a:effectLst/>
                <a:latin typeface="Microsoft Sans Serif" pitchFamily="34" charset="0"/>
                <a:cs typeface="Microsoft Sans Serif" pitchFamily="34" charset="0"/>
              </a:rPr>
              <a:t>«поведенческая» </a:t>
            </a:r>
            <a:r>
              <a:rPr lang="ru-RU" b="1" i="1" cap="none" dirty="0" smtClean="0">
                <a:solidFill>
                  <a:schemeClr val="tx1"/>
                </a:solidFill>
                <a:effectLst/>
                <a:latin typeface="Microsoft Sans Serif" pitchFamily="34" charset="0"/>
                <a:cs typeface="Microsoft Sans Serif" pitchFamily="34" charset="0"/>
              </a:rPr>
              <a:t> и «личностно-ориентированная</a:t>
            </a:r>
            <a:r>
              <a:rPr lang="ru-RU" b="1" i="1" cap="none" dirty="0">
                <a:solidFill>
                  <a:schemeClr val="tx1"/>
                </a:solidFill>
                <a:effectLst/>
                <a:latin typeface="Microsoft Sans Serif" pitchFamily="34" charset="0"/>
                <a:cs typeface="Microsoft Sans Serif" pitchFamily="34" charset="0"/>
              </a:rPr>
              <a:t>» </a:t>
            </a:r>
            <a:r>
              <a:rPr lang="ru-RU" b="1" i="1" cap="none" dirty="0" smtClean="0">
                <a:solidFill>
                  <a:schemeClr val="tx1"/>
                </a:solidFill>
                <a:effectLst/>
                <a:latin typeface="Microsoft Sans Serif" pitchFamily="34" charset="0"/>
                <a:cs typeface="Microsoft Sans Serif" pitchFamily="34" charset="0"/>
              </a:rPr>
              <a:t>модели)</a:t>
            </a:r>
            <a:endParaRPr lang="ru-RU" b="1" i="1" cap="none" dirty="0">
              <a:solidFill>
                <a:schemeClr val="tx1"/>
              </a:solidFill>
              <a:effectLst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25921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нравственной, успешно социализированной личности, способной удовлетворять свои основные потребности, не прибегая к употреблению психоактивных веществ и другим формам асоциального и опасного для здоровья поведения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936104"/>
          </a:xfrm>
          <a:effectLst/>
        </p:spPr>
        <p:txBody>
          <a:bodyPr>
            <a:normAutofit/>
          </a:bodyPr>
          <a:lstStyle/>
          <a:p>
            <a:pPr algn="ctr"/>
            <a:r>
              <a:rPr lang="ru-RU" sz="4400" i="1" dirty="0" smtClean="0">
                <a:latin typeface="Microsoft Sans Serif" pitchFamily="34" charset="0"/>
                <a:cs typeface="Microsoft Sans Serif" pitchFamily="34" charset="0"/>
              </a:rPr>
              <a:t>Виды профилактики: </a:t>
            </a:r>
            <a:endParaRPr lang="ru-RU" b="1" i="1" cap="none" dirty="0">
              <a:solidFill>
                <a:schemeClr val="tx1"/>
              </a:solidFill>
              <a:effectLst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688632"/>
          </a:xfrm>
        </p:spPr>
        <p:txBody>
          <a:bodyPr>
            <a:noAutofit/>
          </a:bodyPr>
          <a:lstStyle/>
          <a:p>
            <a:pPr marL="0" indent="452438" algn="just">
              <a:buNone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Первичная профилактика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(общая популяция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детей, подростков и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молодёжи) - не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столько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предупреждение злоупотребления,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здорового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поведения.</a:t>
            </a:r>
          </a:p>
          <a:p>
            <a:pPr marL="0" indent="452438" algn="just">
              <a:buNone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Вторичная профилактика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(дети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подростки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«группы риска») -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изменение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дисфункционального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поведения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адаптивную форму,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прерывание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эволюции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патогенного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52438" algn="just">
              <a:buNone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Третичная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профилактика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злоупотребляющие ПАВ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и подростки) -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предупреждение перехода сформированного заболевания в его более тяжёлую форму, последствий в виде стойкой дезадаптации.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98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936104"/>
          </a:xfrm>
          <a:effectLst/>
        </p:spPr>
        <p:txBody>
          <a:bodyPr>
            <a:norm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Первичная профилактика</a:t>
            </a:r>
            <a:endParaRPr lang="ru-RU" b="1" i="1" cap="none" dirty="0">
              <a:solidFill>
                <a:schemeClr val="tx1"/>
              </a:solidFill>
              <a:effectLst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68863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осознание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развитие и тренировка определённых умений справляться с требованиями социальной среды, управлять своим поведением,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оказание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детям и подросткам психологической и социальной поддержки адекватными поддерживающими системами и структурами.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Должна осуществляться </a:t>
            </a:r>
            <a:r>
              <a:rPr lang="ru-RU" sz="28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специально обученными </a:t>
            </a:r>
            <a:endParaRPr lang="ru-RU" sz="2800" b="1" i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области профилактики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психологами  и педагогами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2400" dirty="0"/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84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936104"/>
          </a:xfrm>
          <a:effectLst/>
        </p:spPr>
        <p:txBody>
          <a:bodyPr>
            <a:norm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Вторичная профилактика</a:t>
            </a:r>
            <a:endParaRPr lang="ru-RU" b="1" i="1" cap="none" dirty="0">
              <a:solidFill>
                <a:schemeClr val="tx1"/>
              </a:solidFill>
              <a:effectLst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68863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активных стратегий проблем-преодолевающего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поведения ребенка и подростка,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профилактическое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воздействие социальных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агентов (совершенствование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естественных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агентов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(семья) и создание искусственных (группы социальной и психологической поддержки, приюты, медико-психологические центры и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др.).</a:t>
            </a:r>
          </a:p>
          <a:p>
            <a:pPr marL="0" indent="0" algn="ctr">
              <a:buNone/>
            </a:pP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Должна осуществляться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психотерапевтами, психологами,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социальными педагогами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сетью непрофессионалов – членов групп само- и взаимопомощи, консультантами.</a:t>
            </a:r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v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10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936104"/>
          </a:xfrm>
          <a:effectLst/>
        </p:spPr>
        <p:txBody>
          <a:bodyPr>
            <a:norm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Третичная профилактика</a:t>
            </a:r>
            <a:endParaRPr lang="ru-RU" b="1" i="1" cap="none" dirty="0">
              <a:solidFill>
                <a:schemeClr val="tx1"/>
              </a:solidFill>
              <a:effectLst/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68863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indent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медико-социальная индивидуальная помощь,</a:t>
            </a:r>
          </a:p>
          <a:p>
            <a:pPr marL="0" indent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максимальное увеличение срока ремиссий.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решении задач резко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возрастает роль  профессионалов – психотерапевтов,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медицинских терапевтов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психологов, а также непрофессионалов – консультантов, членов социально-поддерживающих групп и сообществ.</a:t>
            </a:r>
          </a:p>
          <a:p>
            <a:pPr marL="0" indent="0" algn="ctr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55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260648"/>
            <a:ext cx="8964488" cy="6597352"/>
          </a:xfrm>
        </p:spPr>
        <p:txBody>
          <a:bodyPr/>
          <a:lstStyle/>
          <a:p>
            <a:pPr algn="ctr">
              <a:buNone/>
            </a:pPr>
            <a:r>
              <a:rPr lang="ru-RU" sz="5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Главная детерминанта всех нарушений поведения детей и подростков, в том числе употребления ПАВ – семейные дисфункции:</a:t>
            </a:r>
          </a:p>
          <a:p>
            <a:pPr algn="ctr">
              <a:buNone/>
            </a:pPr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«Дети плохи потому, что нехорошо в дому»</a:t>
            </a:r>
          </a:p>
          <a:p>
            <a:pPr algn="ctr">
              <a:buNone/>
            </a:pPr>
            <a:endParaRPr lang="ru-RU" sz="54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0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202</TotalTime>
  <Words>713</Words>
  <Application>Microsoft Office PowerPoint</Application>
  <PresentationFormat>Экран (4:3)</PresentationFormat>
  <Paragraphs>52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Профилактика  употребления психоактивных веществ среди детей  и подростков</vt:lpstr>
      <vt:lpstr>Основные модели профилактики употребления психоактивных веществ:</vt:lpstr>
      <vt:lpstr>модель «запугивания»</vt:lpstr>
      <vt:lpstr> «ПОЗИТИВНАЯ ПРОФИЛАКТИКА» («поведенческая»  и «личностно-ориентированная» модели)</vt:lpstr>
      <vt:lpstr>Виды профилактики: </vt:lpstr>
      <vt:lpstr>Первичная профилактика</vt:lpstr>
      <vt:lpstr>Вторичная профилактика</vt:lpstr>
      <vt:lpstr>Третичная профилактика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модели в профилактике употребления ПАВ</dc:title>
  <dc:creator>User</dc:creator>
  <cp:lastModifiedBy>Учитель</cp:lastModifiedBy>
  <cp:revision>31</cp:revision>
  <dcterms:created xsi:type="dcterms:W3CDTF">2011-09-18T16:41:08Z</dcterms:created>
  <dcterms:modified xsi:type="dcterms:W3CDTF">2017-11-30T08:29:30Z</dcterms:modified>
</cp:coreProperties>
</file>