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12"/>
  </p:notesMasterIdLst>
  <p:sldIdLst>
    <p:sldId id="256" r:id="rId2"/>
    <p:sldId id="257" r:id="rId3"/>
    <p:sldId id="262" r:id="rId4"/>
    <p:sldId id="263" r:id="rId5"/>
    <p:sldId id="259" r:id="rId6"/>
    <p:sldId id="258" r:id="rId7"/>
    <p:sldId id="264" r:id="rId8"/>
    <p:sldId id="268" r:id="rId9"/>
    <p:sldId id="266" r:id="rId10"/>
    <p:sldId id="265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103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EABC61-6E25-4977-8C21-D1EB8B99D9F0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F9AD3B-A0F0-4201-B002-A02805E705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702367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F9AD3B-A0F0-4201-B002-A02805E705AF}" type="slidenum">
              <a:rPr lang="ru-RU" smtClean="0"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53368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DDFC5FBC-82E4-4B40-8AD4-7B3BAE9ADEBF}" type="datetimeFigureOut">
              <a:rPr lang="ru-RU" smtClean="0"/>
              <a:t>30.11.2017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E394C665-82C8-4F91-BF29-74C36BC46AE7}" type="slidenum">
              <a:rPr lang="ru-RU" smtClean="0"/>
              <a:t>‹#›</a:t>
            </a:fld>
            <a:endParaRPr lang="ru-RU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4294967295"/>
          </p:nvPr>
        </p:nvSpPr>
        <p:spPr>
          <a:xfrm>
            <a:off x="0" y="260350"/>
            <a:ext cx="8928100" cy="5905500"/>
          </a:xfrm>
        </p:spPr>
        <p:txBody>
          <a:bodyPr>
            <a:normAutofit fontScale="92500"/>
          </a:bodyPr>
          <a:lstStyle/>
          <a:p>
            <a:pPr marL="0" indent="0" algn="ctr">
              <a:buNone/>
            </a:pPr>
            <a:endParaRPr lang="ru-RU" sz="6600" b="1" i="1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r>
              <a:rPr lang="ru-RU" sz="78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КАК ПООЩРЯТЬ </a:t>
            </a:r>
            <a:r>
              <a:rPr lang="ru-RU" sz="7800" b="1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РЕБЕНКА К ОТКРОВЕННОСТИ?</a:t>
            </a:r>
            <a:r>
              <a:rPr lang="ru-RU" sz="7800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7800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</a:br>
            <a:endParaRPr lang="ru-RU" sz="78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95235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51520" y="3105835"/>
            <a:ext cx="8496944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4400" dirty="0"/>
              <a:t>	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 idx="4294967295"/>
          </p:nvPr>
        </p:nvSpPr>
        <p:spPr>
          <a:xfrm>
            <a:off x="0" y="0"/>
            <a:ext cx="8892480" cy="6525344"/>
          </a:xfrm>
        </p:spPr>
        <p:txBody>
          <a:bodyPr/>
          <a:lstStyle/>
          <a:p>
            <a:pPr>
              <a:lnSpc>
                <a:spcPct val="100000"/>
              </a:lnSpc>
            </a:pPr>
            <a:r>
              <a:rPr lang="ru-RU" sz="9600" b="1" dirty="0">
                <a:solidFill>
                  <a:srgbClr val="FF0000"/>
                </a:solidFill>
              </a:rPr>
              <a:t>Ребенок – это праздник, который </a:t>
            </a:r>
            <a:r>
              <a:rPr lang="ru-RU" sz="9600" b="1" i="1" dirty="0">
                <a:solidFill>
                  <a:srgbClr val="C00000"/>
                </a:solidFill>
              </a:rPr>
              <a:t>пока</a:t>
            </a:r>
            <a:r>
              <a:rPr lang="ru-RU" sz="9600" b="1" i="1" dirty="0">
                <a:solidFill>
                  <a:srgbClr val="FF0000"/>
                </a:solidFill>
              </a:rPr>
              <a:t> </a:t>
            </a:r>
            <a:r>
              <a:rPr lang="ru-RU" sz="9600" b="1" dirty="0">
                <a:solidFill>
                  <a:srgbClr val="FF0000"/>
                </a:solidFill>
              </a:rPr>
              <a:t>с </a:t>
            </a:r>
            <a:r>
              <a:rPr lang="ru-RU" sz="9600" b="1" dirty="0" smtClean="0">
                <a:solidFill>
                  <a:srgbClr val="FF0000"/>
                </a:solidFill>
              </a:rPr>
              <a:t>тобой</a:t>
            </a:r>
            <a:r>
              <a:rPr lang="ru-RU" sz="9600" b="1" i="1" dirty="0" smtClean="0">
                <a:solidFill>
                  <a:srgbClr val="FF0000"/>
                </a:solidFill>
              </a:rPr>
              <a:t>.</a:t>
            </a:r>
            <a:endParaRPr lang="ru-RU" sz="9600" b="1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2947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>
            <a:off x="107504" y="1582341"/>
            <a:ext cx="8856984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536575" algn="just"/>
            <a:r>
              <a:rPr lang="ru-RU" sz="3200" b="1" i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Показать ребенку</a:t>
            </a:r>
            <a:r>
              <a:rPr lang="ru-RU" sz="3200" b="1" i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, что Вы его </a:t>
            </a:r>
            <a:r>
              <a:rPr lang="ru-RU" sz="3200" b="1" i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понимаете: </a:t>
            </a:r>
          </a:p>
          <a:p>
            <a:pPr marL="457200" indent="-457200">
              <a:buFont typeface="Arial" pitchFamily="34" charset="0"/>
              <a:buChar char="•"/>
            </a:pPr>
            <a:r>
              <a:rPr lang="ru-RU" sz="32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Демонстрируйте </a:t>
            </a:r>
            <a:r>
              <a:rPr lang="ru-RU" sz="32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ребенку, что Вы слышите то, о чем он говорит </a:t>
            </a:r>
            <a:r>
              <a:rPr lang="ru-RU" sz="32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("</a:t>
            </a:r>
            <a:r>
              <a:rPr lang="ru-RU" sz="32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да", "угу", </a:t>
            </a:r>
            <a:r>
              <a:rPr lang="ru-RU" sz="32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"</a:t>
            </a:r>
            <a:r>
              <a:rPr lang="ru-RU" sz="32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а что потом?", "и что же?" и </a:t>
            </a:r>
            <a:r>
              <a:rPr lang="ru-RU" sz="32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т.д.). </a:t>
            </a:r>
          </a:p>
          <a:p>
            <a:pPr marL="457200" indent="-457200">
              <a:buFont typeface="Arial" pitchFamily="34" charset="0"/>
              <a:buChar char="•"/>
            </a:pPr>
            <a:r>
              <a:rPr lang="ru-RU" sz="32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Позволяйте </a:t>
            </a:r>
            <a:r>
              <a:rPr lang="ru-RU" sz="32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ребенку выражать его собственные чувства. </a:t>
            </a:r>
            <a:endParaRPr lang="ru-RU" sz="3200" b="1" dirty="0" smtClean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  <a:p>
            <a:pPr marL="457200" indent="-457200">
              <a:buFont typeface="Arial" pitchFamily="34" charset="0"/>
              <a:buChar char="•"/>
            </a:pPr>
            <a:r>
              <a:rPr lang="ru-RU" sz="32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Докажите </a:t>
            </a:r>
            <a:r>
              <a:rPr lang="ru-RU" sz="32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ребенку, что правильно поняли его рассказ или сообщение (например, коротко пересказав суть).</a:t>
            </a:r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936104"/>
          </a:xfrm>
        </p:spPr>
        <p:txBody>
          <a:bodyPr/>
          <a:lstStyle/>
          <a:p>
            <a:pPr>
              <a:lnSpc>
                <a:spcPct val="100000"/>
              </a:lnSpc>
            </a:pPr>
            <a:r>
              <a:rPr lang="ru-RU" sz="4000" b="1" dirty="0">
                <a:solidFill>
                  <a:srgbClr val="FF0000"/>
                </a:solidFill>
              </a:rPr>
              <a:t>Прием </a:t>
            </a:r>
            <a:r>
              <a:rPr lang="ru-RU" sz="4000" b="1" dirty="0" smtClean="0">
                <a:solidFill>
                  <a:srgbClr val="FF0000"/>
                </a:solidFill>
              </a:rPr>
              <a:t>№ 1: </a:t>
            </a:r>
            <a:br>
              <a:rPr lang="ru-RU" sz="4000" b="1" dirty="0" smtClean="0">
                <a:solidFill>
                  <a:srgbClr val="FF0000"/>
                </a:solidFill>
              </a:rPr>
            </a:br>
            <a:r>
              <a:rPr lang="ru-RU" sz="4000" dirty="0" smtClean="0">
                <a:solidFill>
                  <a:srgbClr val="FF0000"/>
                </a:solidFill>
              </a:rPr>
              <a:t>"отраженное выслушивание"</a:t>
            </a:r>
            <a:endParaRPr lang="ru-RU" sz="4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72532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>
                <a:solidFill>
                  <a:srgbClr val="FF0000"/>
                </a:solidFill>
              </a:rPr>
              <a:t>Прием </a:t>
            </a:r>
            <a:r>
              <a:rPr lang="ru-RU" b="1" dirty="0" smtClean="0">
                <a:solidFill>
                  <a:srgbClr val="FF0000"/>
                </a:solidFill>
              </a:rPr>
              <a:t>№ 2</a:t>
            </a:r>
            <a:r>
              <a:rPr lang="ru-RU" dirty="0">
                <a:solidFill>
                  <a:srgbClr val="FF0000"/>
                </a:solidFill>
              </a:rPr>
              <a:t>:</a:t>
            </a:r>
          </a:p>
        </p:txBody>
      </p:sp>
      <p:sp>
        <p:nvSpPr>
          <p:cNvPr id="4" name="Объект 3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141168"/>
          </a:xfrm>
        </p:spPr>
        <p:txBody>
          <a:bodyPr>
            <a:noAutofit/>
          </a:bodyPr>
          <a:lstStyle/>
          <a:p>
            <a:pPr marL="0" indent="0" algn="ctr">
              <a:spcBef>
                <a:spcPts val="0"/>
              </a:spcBef>
              <a:buNone/>
            </a:pPr>
            <a:r>
              <a:rPr lang="ru-RU" sz="4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Используйте </a:t>
            </a:r>
            <a:r>
              <a:rPr lang="ru-RU" sz="4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одобрительные фразы для поддержания разговора </a:t>
            </a:r>
            <a:r>
              <a:rPr lang="ru-RU" sz="4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и показывайте </a:t>
            </a:r>
            <a:r>
              <a:rPr lang="ru-RU" sz="4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Вашу заинтересованность в </a:t>
            </a:r>
            <a:r>
              <a:rPr lang="ru-RU" sz="4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нем ("</a:t>
            </a:r>
            <a:r>
              <a:rPr lang="ru-RU" sz="4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Вот это да!", "Да ну, не верю!" и </a:t>
            </a:r>
            <a:r>
              <a:rPr lang="ru-RU" sz="4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т.п.).</a:t>
            </a:r>
            <a:endParaRPr lang="ru-RU" sz="4800" b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9890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>
                <a:solidFill>
                  <a:srgbClr val="FF0000"/>
                </a:solidFill>
              </a:rPr>
              <a:t>Прием </a:t>
            </a:r>
            <a:r>
              <a:rPr lang="ru-RU" b="1" dirty="0" smtClean="0">
                <a:solidFill>
                  <a:srgbClr val="FF0000"/>
                </a:solidFill>
              </a:rPr>
              <a:t>№ 3</a:t>
            </a:r>
            <a:r>
              <a:rPr lang="ru-RU" dirty="0" smtClean="0">
                <a:solidFill>
                  <a:srgbClr val="FF0000"/>
                </a:solidFill>
              </a:rPr>
              <a:t>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spcBef>
                <a:spcPts val="0"/>
              </a:spcBef>
              <a:buNone/>
            </a:pPr>
            <a:r>
              <a:rPr lang="ru-RU" sz="44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Выбирайте правильный тон для </a:t>
            </a:r>
            <a:r>
              <a:rPr lang="ru-RU" sz="44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ответов</a:t>
            </a:r>
            <a:r>
              <a:rPr lang="ru-RU" sz="44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44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Не </a:t>
            </a:r>
            <a:r>
              <a:rPr lang="ru-RU" sz="44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отвечайте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ru-RU" sz="44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безапелляционно или саркастично - дети могут расценивать это как пренебрежение к своей личности</a:t>
            </a:r>
            <a:r>
              <a:rPr lang="ru-RU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244513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51520" y="1856941"/>
            <a:ext cx="8568952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630238" algn="ctr"/>
            <a:r>
              <a:rPr lang="ru-RU" sz="4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Внимательно </a:t>
            </a:r>
            <a:r>
              <a:rPr lang="ru-RU" sz="4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следите за лицом </a:t>
            </a:r>
            <a:r>
              <a:rPr lang="ru-RU" sz="4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ребенка </a:t>
            </a:r>
            <a:r>
              <a:rPr lang="ru-RU" sz="4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и его "языком тела</a:t>
            </a:r>
            <a:r>
              <a:rPr lang="ru-RU" sz="4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". Когда </a:t>
            </a:r>
            <a:r>
              <a:rPr lang="ru-RU" sz="4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слова не </a:t>
            </a:r>
            <a:r>
              <a:rPr lang="ru-RU" sz="4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соответствуют "языку </a:t>
            </a:r>
            <a:r>
              <a:rPr lang="ru-RU" sz="4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тела", </a:t>
            </a:r>
            <a:r>
              <a:rPr lang="ru-RU" sz="4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полагайтесь </a:t>
            </a:r>
            <a:r>
              <a:rPr lang="ru-RU" sz="4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на "язык тела".</a:t>
            </a:r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>
                <a:solidFill>
                  <a:srgbClr val="FF0000"/>
                </a:solidFill>
              </a:rPr>
              <a:t>Прием </a:t>
            </a:r>
            <a:r>
              <a:rPr lang="ru-RU" b="1" dirty="0" smtClean="0">
                <a:solidFill>
                  <a:srgbClr val="FF0000"/>
                </a:solidFill>
              </a:rPr>
              <a:t>№ 4: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421927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67544" y="2551837"/>
            <a:ext cx="8496944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4000" dirty="0" smtClean="0"/>
              <a:t>.</a:t>
            </a:r>
            <a:endParaRPr lang="ru-RU" sz="4000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>
                <a:solidFill>
                  <a:srgbClr val="FF0000"/>
                </a:solidFill>
              </a:rPr>
              <a:t>Прием </a:t>
            </a:r>
            <a:r>
              <a:rPr lang="ru-RU" b="1" dirty="0" smtClean="0">
                <a:solidFill>
                  <a:srgbClr val="FF0000"/>
                </a:solidFill>
              </a:rPr>
              <a:t>№ 5: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4" name="Объект 3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81128"/>
          </a:xfrm>
        </p:spPr>
        <p:txBody>
          <a:bodyPr>
            <a:noAutofit/>
          </a:bodyPr>
          <a:lstStyle/>
          <a:p>
            <a:pPr marL="0" indent="452438" algn="ctr">
              <a:buNone/>
            </a:pPr>
            <a:r>
              <a:rPr lang="ru-RU" sz="44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Выражайте свою поддержку и поощрение не только </a:t>
            </a:r>
            <a:r>
              <a:rPr lang="ru-RU" sz="44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словами</a:t>
            </a:r>
            <a:r>
              <a:rPr lang="ru-RU" sz="44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44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Это могут </a:t>
            </a:r>
            <a:r>
              <a:rPr lang="ru-RU" sz="44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быть Ваши улыбка, похлопывание по плечу, кивок головой, взгляд в глаза</a:t>
            </a:r>
            <a:r>
              <a:rPr lang="ru-RU" sz="44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, прикосновение </a:t>
            </a:r>
            <a:r>
              <a:rPr lang="ru-RU" sz="44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к </a:t>
            </a:r>
            <a:r>
              <a:rPr lang="ru-RU" sz="44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руке</a:t>
            </a:r>
            <a:endParaRPr lang="ru-RU" sz="4400" b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374139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576064"/>
          </a:xfrm>
        </p:spPr>
        <p:txBody>
          <a:bodyPr/>
          <a:lstStyle/>
          <a:p>
            <a:pPr>
              <a:lnSpc>
                <a:spcPct val="100000"/>
              </a:lnSpc>
            </a:pP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>
                <a:effectLst/>
              </a:rPr>
              <a:t/>
            </a:r>
            <a:br>
              <a:rPr lang="ru-RU" sz="3200" dirty="0">
                <a:effectLst/>
              </a:rPr>
            </a:b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>
                <a:effectLst/>
              </a:rPr>
              <a:t/>
            </a:r>
            <a:br>
              <a:rPr lang="ru-RU" sz="3200" dirty="0">
                <a:effectLst/>
              </a:rPr>
            </a:b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>
                <a:effectLst/>
              </a:rPr>
              <a:t/>
            </a:r>
            <a:br>
              <a:rPr lang="ru-RU" sz="3200" dirty="0">
                <a:effectLst/>
              </a:rPr>
            </a:b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>
                <a:effectLst/>
              </a:rPr>
              <a:t/>
            </a:r>
            <a:br>
              <a:rPr lang="ru-RU" sz="3200" dirty="0">
                <a:effectLst/>
              </a:rPr>
            </a:b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>
                <a:effectLst/>
              </a:rPr>
              <a:t/>
            </a:r>
            <a:br>
              <a:rPr lang="ru-RU" sz="3200" dirty="0">
                <a:effectLst/>
              </a:rPr>
            </a:b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>
                <a:effectLst/>
              </a:rPr>
              <a:t/>
            </a:r>
            <a:br>
              <a:rPr lang="ru-RU" sz="3200" dirty="0">
                <a:effectLst/>
              </a:rPr>
            </a:b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>
                <a:effectLst/>
              </a:rPr>
              <a:t/>
            </a:r>
            <a:br>
              <a:rPr lang="ru-RU" sz="3200" dirty="0">
                <a:effectLst/>
              </a:rPr>
            </a:br>
            <a:r>
              <a:rPr lang="ru-RU" sz="3200" dirty="0" smtClean="0">
                <a:effectLst/>
              </a:rPr>
              <a:t/>
            </a:r>
            <a:br>
              <a:rPr lang="ru-RU" sz="3200" dirty="0" smtClean="0">
                <a:effectLst/>
              </a:rPr>
            </a:br>
            <a:r>
              <a:rPr lang="ru-RU" sz="3200" dirty="0">
                <a:effectLst/>
              </a:rPr>
              <a:t/>
            </a:r>
            <a:br>
              <a:rPr lang="ru-RU" sz="3200" dirty="0">
                <a:effectLst/>
              </a:rPr>
            </a:br>
            <a:r>
              <a:rPr lang="ru-RU" sz="3200" dirty="0">
                <a:effectLst/>
              </a:rPr>
              <a:t/>
            </a:r>
            <a:br>
              <a:rPr lang="ru-RU" sz="3200" dirty="0">
                <a:effectLst/>
              </a:rPr>
            </a:br>
            <a:r>
              <a:rPr lang="ru-RU" sz="3600" b="1" dirty="0" smtClean="0"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Принципы формирования самоуважения ребенка</a:t>
            </a:r>
            <a:endParaRPr lang="ru-RU" sz="3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877272"/>
          </a:xfrm>
        </p:spPr>
        <p:txBody>
          <a:bodyPr>
            <a:normAutofit/>
          </a:bodyPr>
          <a:lstStyle/>
          <a:p>
            <a:pPr marL="0" indent="0">
              <a:lnSpc>
                <a:spcPct val="110000"/>
              </a:lnSpc>
              <a:spcBef>
                <a:spcPts val="0"/>
              </a:spcBef>
              <a:buAutoNum type="arabicPeriod"/>
            </a:pP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Хвалите ребенка </a:t>
            </a: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даже за небольшие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достижения. Его попытки </a:t>
            </a: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сделать что-либо важнее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результатов.</a:t>
            </a:r>
          </a:p>
          <a:p>
            <a:pPr marL="0" indent="0">
              <a:lnSpc>
                <a:spcPct val="110000"/>
              </a:lnSpc>
              <a:spcBef>
                <a:spcPts val="0"/>
              </a:spcBef>
              <a:buFont typeface="Arial" pitchFamily="34" charset="0"/>
              <a:buAutoNum type="arabicPeriod"/>
            </a:pP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Помогайте </a:t>
            </a: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ребенку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ставить </a:t>
            </a: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перед собой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цели.</a:t>
            </a:r>
          </a:p>
          <a:p>
            <a:pPr marL="0" indent="0">
              <a:lnSpc>
                <a:spcPct val="110000"/>
              </a:lnSpc>
              <a:spcBef>
                <a:spcPts val="0"/>
              </a:spcBef>
              <a:buFont typeface="Arial" pitchFamily="34" charset="0"/>
              <a:buAutoNum type="arabicPeriod"/>
            </a:pP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Оценивайте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поступок, </a:t>
            </a: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а не личность ребенка (лучше сказать: "Лазить по заборам опасно, ты можешь ногу сломать", чем: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"Так делают </a:t>
            </a: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только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дураки").</a:t>
            </a:r>
            <a:endParaRPr lang="ru-RU" sz="2800" b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lnSpc>
                <a:spcPct val="110000"/>
              </a:lnSpc>
              <a:spcBef>
                <a:spcPts val="0"/>
              </a:spcBef>
              <a:buFont typeface="Arial" pitchFamily="34" charset="0"/>
              <a:buAutoNum type="arabicPeriod"/>
            </a:pP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Дайте ребенку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реальную ответственность </a:t>
            </a: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за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какую-нибудь домашнюю работу. Он получает удовлетворение, </a:t>
            </a: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ощущая себя частью команды.</a:t>
            </a:r>
          </a:p>
          <a:p>
            <a:pPr marL="0" indent="0">
              <a:lnSpc>
                <a:spcPct val="110000"/>
              </a:lnSpc>
              <a:spcBef>
                <a:spcPts val="0"/>
              </a:spcBef>
              <a:buFont typeface="Arial" pitchFamily="34" charset="0"/>
              <a:buAutoNum type="arabicPeriod"/>
            </a:pPr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Показывайте ребенку, как Вы его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любите. </a:t>
            </a:r>
            <a:endParaRPr lang="ru-RU" sz="2800" b="1" dirty="0"/>
          </a:p>
          <a:p>
            <a:pPr marL="457200" indent="-457200">
              <a:buAutoNum type="arabicPeriod"/>
            </a:pP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48295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988840"/>
          </a:xfrm>
        </p:spPr>
        <p:txBody>
          <a:bodyPr/>
          <a:lstStyle/>
          <a:p>
            <a:r>
              <a:rPr lang="ru-RU" sz="8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Правило трех «П»:</a:t>
            </a:r>
            <a:endParaRPr lang="ru-RU" sz="80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916832"/>
            <a:ext cx="8784976" cy="4680520"/>
          </a:xfrm>
          <a:solidFill>
            <a:schemeClr val="accent1">
              <a:lumMod val="75000"/>
            </a:schemeClr>
          </a:solidFill>
          <a:ln>
            <a:solidFill>
              <a:srgbClr val="FFFF00"/>
            </a:solidFill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7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72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Понимание</a:t>
            </a:r>
          </a:p>
          <a:p>
            <a:pPr marL="0" indent="0" algn="ctr">
              <a:buNone/>
            </a:pPr>
            <a:r>
              <a:rPr lang="ru-RU" sz="72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- Принятие</a:t>
            </a:r>
          </a:p>
          <a:p>
            <a:pPr marL="0" indent="0" algn="r">
              <a:buNone/>
            </a:pPr>
            <a:r>
              <a:rPr lang="ru-RU" sz="72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    -   Поддержка</a:t>
            </a:r>
            <a:endParaRPr lang="ru-RU" sz="7200" b="1" i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16601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6048672"/>
          </a:xfrm>
        </p:spPr>
        <p:txBody>
          <a:bodyPr>
            <a:noAutofit/>
          </a:bodyPr>
          <a:lstStyle/>
          <a:p>
            <a:pPr marL="0" indent="0" algn="ctr">
              <a:spcBef>
                <a:spcPts val="0"/>
              </a:spcBef>
              <a:buNone/>
            </a:pPr>
            <a:r>
              <a:rPr lang="ru-RU" sz="6600" b="1" i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Дети больше всего нуждаются в нашей любви тогда, когда меньше всего ее заслуживают. </a:t>
            </a:r>
            <a:endParaRPr lang="ru-RU" sz="6600" b="1" i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57624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Исполнительная">
  <a:themeElements>
    <a:clrScheme name="Исполнительная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Исполнительная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Исполнитель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168</TotalTime>
  <Words>308</Words>
  <Application>Microsoft Office PowerPoint</Application>
  <PresentationFormat>Экран (4:3)</PresentationFormat>
  <Paragraphs>31</Paragraphs>
  <Slides>10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Исполнительная</vt:lpstr>
      <vt:lpstr>Презентация PowerPoint</vt:lpstr>
      <vt:lpstr>Прием № 1:  "отраженное выслушивание"</vt:lpstr>
      <vt:lpstr>Прием № 2:</vt:lpstr>
      <vt:lpstr>Прием № 3:</vt:lpstr>
      <vt:lpstr>Прием № 4:</vt:lpstr>
      <vt:lpstr>Прием № 5:</vt:lpstr>
      <vt:lpstr>                   Принципы формирования самоуважения ребенка</vt:lpstr>
      <vt:lpstr>Правило трех «П»:</vt:lpstr>
      <vt:lpstr>Презентация PowerPoint</vt:lpstr>
      <vt:lpstr>Ребенок – это праздник, который пока с тобой.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User</dc:creator>
  <cp:lastModifiedBy>Учитель</cp:lastModifiedBy>
  <cp:revision>15</cp:revision>
  <dcterms:created xsi:type="dcterms:W3CDTF">2013-06-05T12:03:40Z</dcterms:created>
  <dcterms:modified xsi:type="dcterms:W3CDTF">2017-11-30T08:29:57Z</dcterms:modified>
</cp:coreProperties>
</file>

<file path=docProps/thumbnail.jpeg>
</file>